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04" r:id="rId4"/>
  </p:sldMasterIdLst>
  <p:notesMasterIdLst>
    <p:notesMasterId r:id="rId29"/>
  </p:notesMasterIdLst>
  <p:handoutMasterIdLst>
    <p:handoutMasterId r:id="rId30"/>
  </p:handoutMasterIdLst>
  <p:sldIdLst>
    <p:sldId id="2978" r:id="rId5"/>
    <p:sldId id="3073" r:id="rId6"/>
    <p:sldId id="3088" r:id="rId7"/>
    <p:sldId id="3051" r:id="rId8"/>
    <p:sldId id="3055" r:id="rId9"/>
    <p:sldId id="3068" r:id="rId10"/>
    <p:sldId id="3082" r:id="rId11"/>
    <p:sldId id="3015" r:id="rId12"/>
    <p:sldId id="3079" r:id="rId13"/>
    <p:sldId id="3070" r:id="rId14"/>
    <p:sldId id="3085" r:id="rId15"/>
    <p:sldId id="3084" r:id="rId16"/>
    <p:sldId id="3062" r:id="rId17"/>
    <p:sldId id="3071" r:id="rId18"/>
    <p:sldId id="3074" r:id="rId19"/>
    <p:sldId id="3077" r:id="rId20"/>
    <p:sldId id="3069" r:id="rId21"/>
    <p:sldId id="3064" r:id="rId22"/>
    <p:sldId id="3066" r:id="rId23"/>
    <p:sldId id="3078" r:id="rId24"/>
    <p:sldId id="3083" r:id="rId25"/>
    <p:sldId id="3086" r:id="rId26"/>
    <p:sldId id="3081" r:id="rId27"/>
    <p:sldId id="3016" r:id="rId28"/>
  </p:sldIdLst>
  <p:sldSz cx="9144000" cy="5143500" type="screen16x9"/>
  <p:notesSz cx="6858000" cy="9144000"/>
  <p:defaultTextStyle>
    <a:defPPr>
      <a:defRPr lang="en-US"/>
    </a:defPPr>
    <a:lvl1pPr marL="0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54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09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663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217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771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326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880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434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2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5602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5375" userDrawn="1">
          <p15:clr>
            <a:srgbClr val="A4A3A4"/>
          </p15:clr>
        </p15:guide>
        <p15:guide id="6" orient="horz" pos="1076" userDrawn="1">
          <p15:clr>
            <a:srgbClr val="A4A3A4"/>
          </p15:clr>
        </p15:guide>
        <p15:guide id="7" orient="horz" pos="1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651"/>
    <a:srgbClr val="DBAB05"/>
    <a:srgbClr val="00421D"/>
    <a:srgbClr val="530304"/>
    <a:srgbClr val="FAA61A"/>
    <a:srgbClr val="8E8E8E"/>
    <a:srgbClr val="C5B922"/>
    <a:srgbClr val="95AA29"/>
    <a:srgbClr val="C3B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76451" autoAdjust="0"/>
  </p:normalViewPr>
  <p:slideViewPr>
    <p:cSldViewPr snapToGrid="0">
      <p:cViewPr varScale="1">
        <p:scale>
          <a:sx n="108" d="100"/>
          <a:sy n="108" d="100"/>
        </p:scale>
        <p:origin x="1572" y="78"/>
      </p:cViewPr>
      <p:guideLst>
        <p:guide orient="horz" pos="2822"/>
        <p:guide pos="158"/>
        <p:guide pos="5602"/>
        <p:guide pos="408"/>
        <p:guide pos="5375"/>
        <p:guide orient="horz" pos="1076"/>
        <p:guide orient="horz" pos="1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-2544"/>
    </p:cViewPr>
  </p:sorterViewPr>
  <p:notesViewPr>
    <p:cSldViewPr snapToGrid="0">
      <p:cViewPr>
        <p:scale>
          <a:sx n="118" d="100"/>
          <a:sy n="118" d="100"/>
        </p:scale>
        <p:origin x="8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68073010255168"/>
          <c:y val="5.335747724167051E-2"/>
          <c:w val="0.711430976285223"/>
          <c:h val="0.78884854984250086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&gt;1500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D4C-4932-A87A-E16E342A040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&gt;3500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D4C-4932-A87A-E16E342A040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&gt;3000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D4C-4932-A87A-E16E342A040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&gt;300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D4C-4932-A87A-E16E342A040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&gt;650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D4C-4932-A87A-E16E342A040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≈50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D4C-4932-A87A-E16E342A0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Лист4!$D$5:$D$10</c:f>
              <c:strCache>
                <c:ptCount val="6"/>
                <c:pt idx="0">
                  <c:v>СТСО ДРМ "Янтарь-1П, -2П, -1А, -2А, 
-1Ж, -2Ж, -1Ж2, -1ПБ"</c:v>
                </c:pt>
                <c:pt idx="1">
                  <c:v>Поисковые приборы 
(ИСП-1401К-01; ИСП-1401К-01М)</c:v>
                </c:pt>
                <c:pt idx="2">
                  <c:v>Индивидуальные дозиметры
ДКГ-РМ1621; ДКГ-РМ1610; ДКГ-РМ1203М </c:v>
                </c:pt>
                <c:pt idx="3">
                  <c:v>Универсальные дозиметры
ДКС-АТ1121; ДКС-АТ1123</c:v>
                </c:pt>
                <c:pt idx="4">
                  <c:v>Радиометры-спектрометры
МКС-А03-1</c:v>
                </c:pt>
                <c:pt idx="5">
                  <c:v>Спектрометры
Гамма-1С/NB-02; СКС-50М</c:v>
                </c:pt>
              </c:strCache>
            </c:strRef>
          </c:cat>
          <c:val>
            <c:numRef>
              <c:f>Лист4!$E$5:$E$10</c:f>
              <c:numCache>
                <c:formatCode>#,##0</c:formatCode>
                <c:ptCount val="6"/>
                <c:pt idx="0">
                  <c:v>1594</c:v>
                </c:pt>
                <c:pt idx="1">
                  <c:v>3534</c:v>
                </c:pt>
                <c:pt idx="2">
                  <c:v>3278</c:v>
                </c:pt>
                <c:pt idx="3">
                  <c:v>341</c:v>
                </c:pt>
                <c:pt idx="4">
                  <c:v>651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1-41DF-A79C-E08B7EEFA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56864792"/>
        <c:axId val="156865184"/>
      </c:barChart>
      <c:catAx>
        <c:axId val="156864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65184"/>
        <c:crosses val="autoZero"/>
        <c:auto val="1"/>
        <c:lblAlgn val="l"/>
        <c:lblOffset val="100"/>
        <c:noMultiLvlLbl val="0"/>
      </c:catAx>
      <c:valAx>
        <c:axId val="1568651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Количество, шт.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64792"/>
        <c:crosses val="autoZero"/>
        <c:crossBetween val="between"/>
      </c:valAx>
      <c:spPr>
        <a:noFill/>
        <a:ln>
          <a:solidFill>
            <a:schemeClr val="accent5">
              <a:lumMod val="75000"/>
              <a:lumOff val="2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685923349146E-2"/>
          <c:y val="7.8531730902058311E-2"/>
          <c:w val="0.92502433116078076"/>
          <c:h val="0.82996691590021832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PowerPoint]Для тезисов'!$D$17</c:f>
              <c:strCache>
                <c:ptCount val="1"/>
                <c:pt idx="0">
                  <c:v>Cs-137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5.0012132495001714E-3"/>
                  <c:y val="-2.8070175438596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961-4608-BDB3-C75BEC95ED54}"/>
                </c:ext>
              </c:extLst>
            </c:dLbl>
            <c:dLbl>
              <c:idx val="1"/>
              <c:layout>
                <c:manualLayout>
                  <c:x val="7.9469116682996249E-3"/>
                  <c:y val="-4.210526315789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991254408224816E-2"/>
                      <c:h val="4.38175438596491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961-4608-BDB3-C75BEC95ED54}"/>
                </c:ext>
              </c:extLst>
            </c:dLbl>
            <c:dLbl>
              <c:idx val="2"/>
              <c:layout>
                <c:manualLayout>
                  <c:x val="-1.3093791323125045E-2"/>
                  <c:y val="-4.4912280701754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61-4608-BDB3-C75BEC95ED54}"/>
                </c:ext>
              </c:extLst>
            </c:dLbl>
            <c:dLbl>
              <c:idx val="3"/>
              <c:layout>
                <c:manualLayout>
                  <c:x val="-1.1475275708400071E-2"/>
                  <c:y val="-5.8947368421052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61-4608-BDB3-C75BEC95ED54}"/>
                </c:ext>
              </c:extLst>
            </c:dLbl>
            <c:dLbl>
              <c:idx val="4"/>
              <c:layout>
                <c:manualLayout>
                  <c:x val="-9.8567600936750963E-3"/>
                  <c:y val="-4.4912280701754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61-4608-BDB3-C75BEC95ED54}"/>
                </c:ext>
              </c:extLst>
            </c:dLbl>
            <c:dLbl>
              <c:idx val="5"/>
              <c:layout>
                <c:manualLayout>
                  <c:x val="-1.1475275708400071E-2"/>
                  <c:y val="-4.2105263157894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61-4608-BDB3-C75BEC95ED54}"/>
                </c:ext>
              </c:extLst>
            </c:dLbl>
            <c:dLbl>
              <c:idx val="6"/>
              <c:layout>
                <c:manualLayout>
                  <c:x val="-4.7082619232349514E-2"/>
                  <c:y val="-3.9298245614035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61-4608-BDB3-C75BEC95ED54}"/>
                </c:ext>
              </c:extLst>
            </c:dLbl>
            <c:dLbl>
              <c:idx val="7"/>
              <c:layout>
                <c:manualLayout>
                  <c:x val="-1.1475275708400071E-2"/>
                  <c:y val="-5.333333333333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61-4608-BDB3-C75BEC95E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'[Диаграмма в Microsoft PowerPoint]Для тезисов'!$C$18:$C$25</c:f>
              <c:strCache>
                <c:ptCount val="8"/>
                <c:pt idx="0">
                  <c:v>ДКГ-РМ1610</c:v>
                </c:pt>
                <c:pt idx="1">
                  <c:v>ДКГ-РМ1203М</c:v>
                </c:pt>
                <c:pt idx="2">
                  <c:v>ИСП-РМ1401К-01</c:v>
                </c:pt>
                <c:pt idx="3">
                  <c:v>ИСП-РМ1401К-01М</c:v>
                </c:pt>
                <c:pt idx="4">
                  <c:v>ДКГ-РМ1621</c:v>
                </c:pt>
                <c:pt idx="5">
                  <c:v>ДКС-АТ1123</c:v>
                </c:pt>
                <c:pt idx="6">
                  <c:v>МКС-А03</c:v>
                </c:pt>
                <c:pt idx="7">
                  <c:v>Расчетное 
значение МЭД</c:v>
                </c:pt>
              </c:strCache>
            </c:strRef>
          </c:cat>
          <c:val>
            <c:numRef>
              <c:f>'[Диаграмма в Microsoft PowerPoint]Для тезисов'!$D$18:$D$25</c:f>
              <c:numCache>
                <c:formatCode>General</c:formatCode>
                <c:ptCount val="8"/>
                <c:pt idx="0">
                  <c:v>0.52</c:v>
                </c:pt>
                <c:pt idx="1">
                  <c:v>0.47</c:v>
                </c:pt>
                <c:pt idx="2">
                  <c:v>0.45</c:v>
                </c:pt>
                <c:pt idx="3">
                  <c:v>0.33</c:v>
                </c:pt>
                <c:pt idx="4">
                  <c:v>0.51</c:v>
                </c:pt>
                <c:pt idx="5">
                  <c:v>0.36</c:v>
                </c:pt>
                <c:pt idx="6">
                  <c:v>0.45</c:v>
                </c:pt>
                <c:pt idx="7">
                  <c:v>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961-4608-BDB3-C75BEC95ED54}"/>
            </c:ext>
          </c:extLst>
        </c:ser>
        <c:ser>
          <c:idx val="1"/>
          <c:order val="1"/>
          <c:tx>
            <c:strRef>
              <c:f>'[Диаграмма в Microsoft PowerPoint]Для тезисов'!$E$17</c:f>
              <c:strCache>
                <c:ptCount val="1"/>
                <c:pt idx="0">
                  <c:v>Ba-133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1.7949338167299968E-2"/>
                  <c:y val="2.8070175438596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961-4608-BDB3-C75BEC95ED54}"/>
                </c:ext>
              </c:extLst>
            </c:dLbl>
            <c:dLbl>
              <c:idx val="1"/>
              <c:layout>
                <c:manualLayout>
                  <c:x val="9.5654272830245999E-3"/>
                  <c:y val="5.614035087719195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961-4608-BDB3-C75BEC95ED54}"/>
                </c:ext>
              </c:extLst>
            </c:dLbl>
            <c:dLbl>
              <c:idx val="2"/>
              <c:layout>
                <c:manualLayout>
                  <c:x val="7.9469116682996249E-3"/>
                  <c:y val="-8.421052631578999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961-4608-BDB3-C75BEC95ED54}"/>
                </c:ext>
              </c:extLst>
            </c:dLbl>
            <c:dLbl>
              <c:idx val="3"/>
              <c:layout>
                <c:manualLayout>
                  <c:x val="-5.0012132495001714E-3"/>
                  <c:y val="-3.92982456140351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961-4608-BDB3-C75BEC95ED54}"/>
                </c:ext>
              </c:extLst>
            </c:dLbl>
            <c:dLbl>
              <c:idx val="4"/>
              <c:layout>
                <c:manualLayout>
                  <c:x val="-5.0012132495001714E-3"/>
                  <c:y val="-4.4912280701754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61-4608-BDB3-C75BEC95ED54}"/>
                </c:ext>
              </c:extLst>
            </c:dLbl>
            <c:dLbl>
              <c:idx val="5"/>
              <c:layout>
                <c:manualLayout>
                  <c:x val="-8.2382444789501214E-3"/>
                  <c:y val="-5.0526315789473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961-4608-BDB3-C75BEC95ED54}"/>
                </c:ext>
              </c:extLst>
            </c:dLbl>
            <c:dLbl>
              <c:idx val="6"/>
              <c:layout>
                <c:manualLayout>
                  <c:x val="-1.7949338167299968E-2"/>
                  <c:y val="-7.2982456140350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961-4608-BDB3-C75BEC95ED54}"/>
                </c:ext>
              </c:extLst>
            </c:dLbl>
            <c:dLbl>
              <c:idx val="7"/>
              <c:layout>
                <c:manualLayout>
                  <c:x val="-1.7641820200502223E-3"/>
                  <c:y val="-3.9298245614035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961-4608-BDB3-C75BEC95E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'[Диаграмма в Microsoft PowerPoint]Для тезисов'!$C$18:$C$25</c:f>
              <c:strCache>
                <c:ptCount val="8"/>
                <c:pt idx="0">
                  <c:v>ДКГ-РМ1610</c:v>
                </c:pt>
                <c:pt idx="1">
                  <c:v>ДКГ-РМ1203М</c:v>
                </c:pt>
                <c:pt idx="2">
                  <c:v>ИСП-РМ1401К-01</c:v>
                </c:pt>
                <c:pt idx="3">
                  <c:v>ИСП-РМ1401К-01М</c:v>
                </c:pt>
                <c:pt idx="4">
                  <c:v>ДКГ-РМ1621</c:v>
                </c:pt>
                <c:pt idx="5">
                  <c:v>ДКС-АТ1123</c:v>
                </c:pt>
                <c:pt idx="6">
                  <c:v>МКС-А03</c:v>
                </c:pt>
                <c:pt idx="7">
                  <c:v>Расчетное 
значение МЭД</c:v>
                </c:pt>
              </c:strCache>
            </c:strRef>
          </c:cat>
          <c:val>
            <c:numRef>
              <c:f>'[Диаграмма в Microsoft PowerPoint]Для тезисов'!$E$18:$E$25</c:f>
              <c:numCache>
                <c:formatCode>General</c:formatCode>
                <c:ptCount val="8"/>
                <c:pt idx="0">
                  <c:v>1.08</c:v>
                </c:pt>
                <c:pt idx="1">
                  <c:v>0.98</c:v>
                </c:pt>
                <c:pt idx="2">
                  <c:v>2.62</c:v>
                </c:pt>
                <c:pt idx="3">
                  <c:v>1.78</c:v>
                </c:pt>
                <c:pt idx="4">
                  <c:v>1.63</c:v>
                </c:pt>
                <c:pt idx="5">
                  <c:v>1.24</c:v>
                </c:pt>
                <c:pt idx="6">
                  <c:v>1.04</c:v>
                </c:pt>
                <c:pt idx="7">
                  <c:v>1.77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961-4608-BDB3-C75BEC95ED54}"/>
            </c:ext>
          </c:extLst>
        </c:ser>
        <c:ser>
          <c:idx val="2"/>
          <c:order val="2"/>
          <c:tx>
            <c:strRef>
              <c:f>'[Диаграмма в Microsoft PowerPoint]Для тезисов'!$F$17</c:f>
              <c:strCache>
                <c:ptCount val="1"/>
                <c:pt idx="0">
                  <c:v>Eu-152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3.1439984421468455E-3"/>
                  <c:y val="-3.649122807017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961-4608-BDB3-C75BEC95ED54}"/>
                </c:ext>
              </c:extLst>
            </c:dLbl>
            <c:dLbl>
              <c:idx val="1"/>
              <c:layout>
                <c:manualLayout>
                  <c:x val="-3.4134494314549714E-2"/>
                  <c:y val="-5.0526315789473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61-4608-BDB3-C75BEC95ED54}"/>
                </c:ext>
              </c:extLst>
            </c:dLbl>
            <c:dLbl>
              <c:idx val="2"/>
              <c:layout>
                <c:manualLayout>
                  <c:x val="-1.7641820200502223E-3"/>
                  <c:y val="-3.08771929824561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61-4608-BDB3-C75BEC95ED54}"/>
                </c:ext>
              </c:extLst>
            </c:dLbl>
            <c:dLbl>
              <c:idx val="3"/>
              <c:layout>
                <c:manualLayout>
                  <c:x val="-5.0012132495001714E-3"/>
                  <c:y val="-3.36842105263157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61-4608-BDB3-C75BEC95ED54}"/>
                </c:ext>
              </c:extLst>
            </c:dLbl>
            <c:dLbl>
              <c:idx val="4"/>
              <c:layout>
                <c:manualLayout>
                  <c:x val="-1.6330822552575112E-2"/>
                  <c:y val="4.77192982456140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61-4608-BDB3-C75BEC95ED54}"/>
                </c:ext>
              </c:extLst>
            </c:dLbl>
            <c:dLbl>
              <c:idx val="5"/>
              <c:layout>
                <c:manualLayout>
                  <c:x val="-5.0012132495001714E-3"/>
                  <c:y val="-3.08771929824561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961-4608-BDB3-C75BEC95ED54}"/>
                </c:ext>
              </c:extLst>
            </c:dLbl>
            <c:dLbl>
              <c:idx val="6"/>
              <c:layout>
                <c:manualLayout>
                  <c:x val="4.7098804388495579E-3"/>
                  <c:y val="2.2456140350877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961-4608-BDB3-C75BEC95ED54}"/>
                </c:ext>
              </c:extLst>
            </c:dLbl>
            <c:dLbl>
              <c:idx val="7"/>
              <c:layout>
                <c:manualLayout>
                  <c:x val="-8.2382444789501214E-3"/>
                  <c:y val="-6.4561403508771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961-4608-BDB3-C75BEC95E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'[Диаграмма в Microsoft PowerPoint]Для тезисов'!$C$18:$C$25</c:f>
              <c:strCache>
                <c:ptCount val="8"/>
                <c:pt idx="0">
                  <c:v>ДКГ-РМ1610</c:v>
                </c:pt>
                <c:pt idx="1">
                  <c:v>ДКГ-РМ1203М</c:v>
                </c:pt>
                <c:pt idx="2">
                  <c:v>ИСП-РМ1401К-01</c:v>
                </c:pt>
                <c:pt idx="3">
                  <c:v>ИСП-РМ1401К-01М</c:v>
                </c:pt>
                <c:pt idx="4">
                  <c:v>ДКГ-РМ1621</c:v>
                </c:pt>
                <c:pt idx="5">
                  <c:v>ДКС-АТ1123</c:v>
                </c:pt>
                <c:pt idx="6">
                  <c:v>МКС-А03</c:v>
                </c:pt>
                <c:pt idx="7">
                  <c:v>Расчетное 
значение МЭД</c:v>
                </c:pt>
              </c:strCache>
            </c:strRef>
          </c:cat>
          <c:val>
            <c:numRef>
              <c:f>'[Диаграмма в Microsoft PowerPoint]Для тезисов'!$F$18:$F$25</c:f>
              <c:numCache>
                <c:formatCode>General</c:formatCode>
                <c:ptCount val="8"/>
                <c:pt idx="0">
                  <c:v>1.3</c:v>
                </c:pt>
                <c:pt idx="1">
                  <c:v>1.19</c:v>
                </c:pt>
                <c:pt idx="2">
                  <c:v>1.49</c:v>
                </c:pt>
                <c:pt idx="3">
                  <c:v>1.1599999999999999</c:v>
                </c:pt>
                <c:pt idx="4">
                  <c:v>1.36</c:v>
                </c:pt>
                <c:pt idx="5">
                  <c:v>0.92</c:v>
                </c:pt>
                <c:pt idx="6">
                  <c:v>0.84</c:v>
                </c:pt>
                <c:pt idx="7">
                  <c:v>1.1100000000000001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961-4608-BDB3-C75BEC95ED54}"/>
            </c:ext>
          </c:extLst>
        </c:ser>
        <c:ser>
          <c:idx val="3"/>
          <c:order val="3"/>
          <c:tx>
            <c:strRef>
              <c:f>'[Диаграмма в Microsoft PowerPoint]Для тезисов'!$G$17</c:f>
              <c:strCache>
                <c:ptCount val="1"/>
                <c:pt idx="0">
                  <c:v>Co-60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6.5670952462030027E-3"/>
                  <c:y val="-3.36842105263158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961-4608-BDB3-C75BEC95ED54}"/>
                </c:ext>
              </c:extLst>
            </c:dLbl>
            <c:dLbl>
              <c:idx val="1"/>
              <c:layout>
                <c:manualLayout>
                  <c:x val="-3.4134494314549714E-2"/>
                  <c:y val="-5.05263157894736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961-4608-BDB3-C75BEC95ED54}"/>
                </c:ext>
              </c:extLst>
            </c:dLbl>
            <c:dLbl>
              <c:idx val="2"/>
              <c:layout>
                <c:manualLayout>
                  <c:x val="-1.3093791323125045E-2"/>
                  <c:y val="-3.6491228070175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961-4608-BDB3-C75BEC95ED54}"/>
                </c:ext>
              </c:extLst>
            </c:dLbl>
            <c:dLbl>
              <c:idx val="3"/>
              <c:layout>
                <c:manualLayout>
                  <c:x val="-2.1186369396749918E-2"/>
                  <c:y val="-4.77192982456140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961-4608-BDB3-C75BEC95ED54}"/>
                </c:ext>
              </c:extLst>
            </c:dLbl>
            <c:dLbl>
              <c:idx val="4"/>
              <c:layout>
                <c:manualLayout>
                  <c:x val="7.9995452863217843E-3"/>
                  <c:y val="-2.5263157894736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961-4608-BDB3-C75BEC95ED54}"/>
                </c:ext>
              </c:extLst>
            </c:dLbl>
            <c:dLbl>
              <c:idx val="5"/>
              <c:layout>
                <c:manualLayout>
                  <c:x val="-1.1475275708400071E-2"/>
                  <c:y val="-4.4912280701754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961-4608-BDB3-C75BEC95ED54}"/>
                </c:ext>
              </c:extLst>
            </c:dLbl>
            <c:dLbl>
              <c:idx val="6"/>
              <c:layout>
                <c:manualLayout>
                  <c:x val="-1.7949338167299968E-2"/>
                  <c:y val="-7.2982456140350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961-4608-BDB3-C75BEC95ED54}"/>
                </c:ext>
              </c:extLst>
            </c:dLbl>
            <c:dLbl>
              <c:idx val="7"/>
              <c:layout>
                <c:manualLayout>
                  <c:x val="-1.7641820200502223E-3"/>
                  <c:y val="-3.6491228070175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961-4608-BDB3-C75BEC95E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'[Диаграмма в Microsoft PowerPoint]Для тезисов'!$C$18:$C$25</c:f>
              <c:strCache>
                <c:ptCount val="8"/>
                <c:pt idx="0">
                  <c:v>ДКГ-РМ1610</c:v>
                </c:pt>
                <c:pt idx="1">
                  <c:v>ДКГ-РМ1203М</c:v>
                </c:pt>
                <c:pt idx="2">
                  <c:v>ИСП-РМ1401К-01</c:v>
                </c:pt>
                <c:pt idx="3">
                  <c:v>ИСП-РМ1401К-01М</c:v>
                </c:pt>
                <c:pt idx="4">
                  <c:v>ДКГ-РМ1621</c:v>
                </c:pt>
                <c:pt idx="5">
                  <c:v>ДКС-АТ1123</c:v>
                </c:pt>
                <c:pt idx="6">
                  <c:v>МКС-А03</c:v>
                </c:pt>
                <c:pt idx="7">
                  <c:v>Расчетное 
значение МЭД</c:v>
                </c:pt>
              </c:strCache>
            </c:strRef>
          </c:cat>
          <c:val>
            <c:numRef>
              <c:f>'[Диаграмма в Microsoft PowerPoint]Для тезисов'!$G$18:$G$25</c:f>
              <c:numCache>
                <c:formatCode>General</c:formatCode>
                <c:ptCount val="8"/>
                <c:pt idx="0">
                  <c:v>3.5</c:v>
                </c:pt>
                <c:pt idx="1">
                  <c:v>3.22</c:v>
                </c:pt>
                <c:pt idx="2">
                  <c:v>2.94</c:v>
                </c:pt>
                <c:pt idx="3">
                  <c:v>2.68</c:v>
                </c:pt>
                <c:pt idx="4">
                  <c:v>3.1</c:v>
                </c:pt>
                <c:pt idx="5">
                  <c:v>2.23</c:v>
                </c:pt>
                <c:pt idx="6">
                  <c:v>2.14</c:v>
                </c:pt>
                <c:pt idx="7">
                  <c:v>3.19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B961-4608-BDB3-C75BEC95ED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0804816"/>
        <c:axId val="120809296"/>
      </c:lineChart>
      <c:catAx>
        <c:axId val="120804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809296"/>
        <c:crosses val="autoZero"/>
        <c:auto val="1"/>
        <c:lblAlgn val="ctr"/>
        <c:lblOffset val="100"/>
        <c:noMultiLvlLbl val="0"/>
      </c:catAx>
      <c:valAx>
        <c:axId val="12080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804816"/>
        <c:crossesAt val="1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51412664121594E-2"/>
          <c:y val="0.11770260795260577"/>
          <c:w val="0.89863701095575776"/>
          <c:h val="0.81340498520680016"/>
        </c:manualLayout>
      </c:layout>
      <c:lineChart>
        <c:grouping val="standard"/>
        <c:varyColors val="0"/>
        <c:ser>
          <c:idx val="0"/>
          <c:order val="0"/>
          <c:tx>
            <c:strRef>
              <c:f>'3.1_Расчет МАЭД_10.08.  (2)'!$G$53</c:f>
              <c:strCache>
                <c:ptCount val="1"/>
                <c:pt idx="0">
                  <c:v>Co-60_L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 cap="flat" cmpd="sng" algn="ctr">
                <a:solidFill>
                  <a:srgbClr val="00421D"/>
                </a:solidFill>
                <a:round/>
              </a:ln>
              <a:effectLst/>
            </c:spPr>
          </c:marker>
          <c:dLbls>
            <c:dLbl>
              <c:idx val="5"/>
              <c:layout>
                <c:manualLayout>
                  <c:x val="-3.4447145675468596E-2"/>
                  <c:y val="-0.114169263140917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47-489A-BFBA-D58069270BDB}"/>
                </c:ext>
              </c:extLst>
            </c:dLbl>
            <c:dLbl>
              <c:idx val="6"/>
              <c:layout>
                <c:manualLayout>
                  <c:x val="-5.2399165653657848E-2"/>
                  <c:y val="-0.112865615150186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47-489A-BFBA-D58069270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('3.1_Расчет МАЭД_10.08.  (2)'!$F$56:$F$57,'3.1_Расчет МАЭД_10.08.  (2)'!$F$60:$F$64)</c:f>
              <c:strCache>
                <c:ptCount val="7"/>
                <c:pt idx="0">
                  <c:v>РМ1610</c:v>
                </c:pt>
                <c:pt idx="1">
                  <c:v>РМ1203М</c:v>
                </c:pt>
                <c:pt idx="2">
                  <c:v>РМ1401К-01</c:v>
                </c:pt>
                <c:pt idx="3">
                  <c:v>РМ1401К-01М</c:v>
                </c:pt>
                <c:pt idx="4">
                  <c:v>РМ1621</c:v>
                </c:pt>
                <c:pt idx="5">
                  <c:v>АТ1123</c:v>
                </c:pt>
                <c:pt idx="6">
                  <c:v>МКС-А03</c:v>
                </c:pt>
              </c:strCache>
              <c:extLst/>
            </c:strRef>
          </c:cat>
          <c:val>
            <c:numRef>
              <c:f>('3.1_Расчет МАЭД_10.08.  (2)'!$G$56:$G$57,'3.1_Расчет МАЭД_10.08.  (2)'!$G$60:$G$64)</c:f>
              <c:numCache>
                <c:formatCode>#,##0.00</c:formatCode>
                <c:ptCount val="7"/>
                <c:pt idx="0">
                  <c:v>426.6959315378146</c:v>
                </c:pt>
                <c:pt idx="1">
                  <c:v>398.72364269255792</c:v>
                </c:pt>
                <c:pt idx="2">
                  <c:v>143.54051136932082</c:v>
                </c:pt>
                <c:pt idx="3">
                  <c:v>143.54051136932082</c:v>
                </c:pt>
                <c:pt idx="4">
                  <c:v>126.15865257069214</c:v>
                </c:pt>
                <c:pt idx="5">
                  <c:v>35.885127842330206</c:v>
                </c:pt>
                <c:pt idx="6">
                  <c:v>27.134312168113574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B547-489A-BFBA-D58069270BDB}"/>
            </c:ext>
          </c:extLst>
        </c:ser>
        <c:ser>
          <c:idx val="1"/>
          <c:order val="1"/>
          <c:tx>
            <c:strRef>
              <c:f>'3.1_Расчет МАЭД_10.08.  (2)'!$H$53</c:f>
              <c:strCache>
                <c:ptCount val="1"/>
                <c:pt idx="0">
                  <c:v>Cs-137_L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2"/>
              <c:layout>
                <c:manualLayout>
                  <c:x val="-8.3953243817765099E-4"/>
                  <c:y val="-1.791789958651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47-489A-BFBA-D58069270BDB}"/>
                </c:ext>
              </c:extLst>
            </c:dLbl>
            <c:dLbl>
              <c:idx val="3"/>
              <c:layout>
                <c:manualLayout>
                  <c:x val="-3.5258670224191544E-3"/>
                  <c:y val="-1.791789958651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47-489A-BFBA-D58069270BDB}"/>
                </c:ext>
              </c:extLst>
            </c:dLbl>
            <c:dLbl>
              <c:idx val="4"/>
              <c:layout>
                <c:manualLayout>
                  <c:x val="-4.1134551201801581E-2"/>
                  <c:y val="-1.5419767776027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47-489A-BFBA-D58069270BDB}"/>
                </c:ext>
              </c:extLst>
            </c:dLbl>
            <c:dLbl>
              <c:idx val="5"/>
              <c:layout>
                <c:manualLayout>
                  <c:x val="4.4900762199602803E-2"/>
                  <c:y val="-7.17913641399853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47-489A-BFBA-D58069270BDB}"/>
                </c:ext>
              </c:extLst>
            </c:dLbl>
            <c:dLbl>
              <c:idx val="6"/>
              <c:layout>
                <c:manualLayout>
                  <c:x val="2.1825939690942493E-3"/>
                  <c:y val="-3.0408558638923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47-489A-BFBA-D58069270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('3.1_Расчет МАЭД_10.08.  (2)'!$F$56:$F$57,'3.1_Расчет МАЭД_10.08.  (2)'!$F$60:$F$64)</c:f>
              <c:strCache>
                <c:ptCount val="7"/>
                <c:pt idx="0">
                  <c:v>РМ1610</c:v>
                </c:pt>
                <c:pt idx="1">
                  <c:v>РМ1203М</c:v>
                </c:pt>
                <c:pt idx="2">
                  <c:v>РМ1401К-01</c:v>
                </c:pt>
                <c:pt idx="3">
                  <c:v>РМ1401К-01М</c:v>
                </c:pt>
                <c:pt idx="4">
                  <c:v>РМ1621</c:v>
                </c:pt>
                <c:pt idx="5">
                  <c:v>АТ1123</c:v>
                </c:pt>
                <c:pt idx="6">
                  <c:v>МКС-А03</c:v>
                </c:pt>
              </c:strCache>
              <c:extLst/>
            </c:strRef>
          </c:cat>
          <c:val>
            <c:numRef>
              <c:f>('3.1_Расчет МАЭД_10.08.  (2)'!$H$56:$H$57,'3.1_Расчет МАЭД_10.08.  (2)'!$H$60:$H$64)</c:f>
              <c:numCache>
                <c:formatCode>#,##0.00</c:formatCode>
                <c:ptCount val="7"/>
                <c:pt idx="0">
                  <c:v>56.823262609852868</c:v>
                </c:pt>
                <c:pt idx="1">
                  <c:v>53.098182060984733</c:v>
                </c:pt>
                <c:pt idx="2">
                  <c:v>19.115345541954504</c:v>
                </c:pt>
                <c:pt idx="3">
                  <c:v>19.115345541954504</c:v>
                </c:pt>
                <c:pt idx="4">
                  <c:v>16.800596667733451</c:v>
                </c:pt>
                <c:pt idx="5">
                  <c:v>4.778836385488626</c:v>
                </c:pt>
                <c:pt idx="6">
                  <c:v>3.6134868699346887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B547-489A-BFBA-D58069270BDB}"/>
            </c:ext>
          </c:extLst>
        </c:ser>
        <c:ser>
          <c:idx val="2"/>
          <c:order val="2"/>
          <c:tx>
            <c:strRef>
              <c:f>'3.1_Расчет МАЭД_10.08.  (2)'!$I$53</c:f>
              <c:strCache>
                <c:ptCount val="1"/>
                <c:pt idx="0">
                  <c:v>Ba-133_L</c:v>
                </c:pt>
              </c:strCache>
            </c:strRef>
          </c:tx>
          <c:spPr>
            <a:ln w="22225" cap="rnd" cmpd="sng" algn="ctr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marker>
          <c:dLbls>
            <c:dLbl>
              <c:idx val="4"/>
              <c:layout>
                <c:manualLayout>
                  <c:x val="-3.9623435117563624E-2"/>
                  <c:y val="-2.39820653806336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47-489A-BFBA-D58069270BDB}"/>
                </c:ext>
              </c:extLst>
            </c:dLbl>
            <c:dLbl>
              <c:idx val="5"/>
              <c:layout>
                <c:manualLayout>
                  <c:x val="-8.436072734173029E-3"/>
                  <c:y val="-0.107942172226812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47-489A-BFBA-D58069270BDB}"/>
                </c:ext>
              </c:extLst>
            </c:dLbl>
            <c:dLbl>
              <c:idx val="6"/>
              <c:layout>
                <c:manualLayout>
                  <c:x val="-1.0827799000114408E-2"/>
                  <c:y val="-0.109136713449158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47-489A-BFBA-D58069270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('3.1_Расчет МАЭД_10.08.  (2)'!$F$56:$F$57,'3.1_Расчет МАЭД_10.08.  (2)'!$F$60:$F$64)</c:f>
              <c:strCache>
                <c:ptCount val="7"/>
                <c:pt idx="0">
                  <c:v>РМ1610</c:v>
                </c:pt>
                <c:pt idx="1">
                  <c:v>РМ1203М</c:v>
                </c:pt>
                <c:pt idx="2">
                  <c:v>РМ1401К-01</c:v>
                </c:pt>
                <c:pt idx="3">
                  <c:v>РМ1401К-01М</c:v>
                </c:pt>
                <c:pt idx="4">
                  <c:v>РМ1621</c:v>
                </c:pt>
                <c:pt idx="5">
                  <c:v>АТ1123</c:v>
                </c:pt>
                <c:pt idx="6">
                  <c:v>МКС-А03</c:v>
                </c:pt>
              </c:strCache>
              <c:extLst/>
            </c:strRef>
          </c:cat>
          <c:val>
            <c:numRef>
              <c:f>('3.1_Расчет МАЭД_10.08.  (2)'!$I$56:$I$57,'3.1_Расчет МАЭД_10.08.  (2)'!$I$60:$I$64)</c:f>
              <c:numCache>
                <c:formatCode>#,##0.00</c:formatCode>
                <c:ptCount val="7"/>
                <c:pt idx="0">
                  <c:v>241.76233788148193</c:v>
                </c:pt>
                <c:pt idx="1">
                  <c:v>225.91347350925145</c:v>
                </c:pt>
                <c:pt idx="2">
                  <c:v>81.328850463330511</c:v>
                </c:pt>
                <c:pt idx="3">
                  <c:v>81.328850463330511</c:v>
                </c:pt>
                <c:pt idx="4">
                  <c:v>71.480434977536589</c:v>
                </c:pt>
                <c:pt idx="5">
                  <c:v>20.332212615832628</c:v>
                </c:pt>
                <c:pt idx="6">
                  <c:v>15.374073811593666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B547-489A-BFBA-D58069270BDB}"/>
            </c:ext>
          </c:extLst>
        </c:ser>
        <c:ser>
          <c:idx val="3"/>
          <c:order val="3"/>
          <c:tx>
            <c:strRef>
              <c:f>'3.1_Расчет МАЭД_10.08.  (2)'!$J$53</c:f>
              <c:strCache>
                <c:ptCount val="1"/>
                <c:pt idx="0">
                  <c:v>Eu-252_L</c:v>
                </c:pt>
              </c:strCache>
            </c:strRef>
          </c:tx>
          <c:spPr>
            <a:ln w="22225" cap="rnd" cmpd="sng" algn="ctr">
              <a:solidFill>
                <a:srgbClr val="00B0F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marker>
          <c:dLbls>
            <c:dLbl>
              <c:idx val="2"/>
              <c:layout>
                <c:manualLayout>
                  <c:x val="-7.3874201066645032E-3"/>
                  <c:y val="-1.648766994918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47-489A-BFBA-D58069270BDB}"/>
                </c:ext>
              </c:extLst>
            </c:dLbl>
            <c:dLbl>
              <c:idx val="3"/>
              <c:layout>
                <c:manualLayout>
                  <c:x val="-8.7305873987853048E-3"/>
                  <c:y val="-1.39895381387030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47-489A-BFBA-D58069270BDB}"/>
                </c:ext>
              </c:extLst>
            </c:dLbl>
            <c:dLbl>
              <c:idx val="4"/>
              <c:layout>
                <c:manualLayout>
                  <c:x val="-4.2309769701805229E-2"/>
                  <c:y val="-1.64876699491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47-489A-BFBA-D58069270BDB}"/>
                </c:ext>
              </c:extLst>
            </c:dLbl>
            <c:dLbl>
              <c:idx val="5"/>
              <c:layout>
                <c:manualLayout>
                  <c:x val="2.1899037918632853E-2"/>
                  <c:y val="-9.54515226472149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47-489A-BFBA-D58069270BDB}"/>
                </c:ext>
              </c:extLst>
            </c:dLbl>
            <c:dLbl>
              <c:idx val="6"/>
              <c:layout>
                <c:manualLayout>
                  <c:x val="2.5174411366249514E-2"/>
                  <c:y val="-7.5321027394397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47-489A-BFBA-D58069270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('3.1_Расчет МАЭД_10.08.  (2)'!$F$56:$F$57,'3.1_Расчет МАЭД_10.08.  (2)'!$F$60:$F$64)</c:f>
              <c:strCache>
                <c:ptCount val="7"/>
                <c:pt idx="0">
                  <c:v>РМ1610</c:v>
                </c:pt>
                <c:pt idx="1">
                  <c:v>РМ1203М</c:v>
                </c:pt>
                <c:pt idx="2">
                  <c:v>РМ1401К-01</c:v>
                </c:pt>
                <c:pt idx="3">
                  <c:v>РМ1401К-01М</c:v>
                </c:pt>
                <c:pt idx="4">
                  <c:v>РМ1621</c:v>
                </c:pt>
                <c:pt idx="5">
                  <c:v>АТ1123</c:v>
                </c:pt>
                <c:pt idx="6">
                  <c:v>МКС-А03</c:v>
                </c:pt>
              </c:strCache>
              <c:extLst/>
            </c:strRef>
          </c:cat>
          <c:val>
            <c:numRef>
              <c:f>('3.1_Расчет МАЭД_10.08.  (2)'!$J$56:$J$57,'3.1_Расчет МАЭД_10.08.  (2)'!$J$60:$J$64)</c:f>
              <c:numCache>
                <c:formatCode>#,##0.00</c:formatCode>
                <c:ptCount val="7"/>
                <c:pt idx="0">
                  <c:v>147.60782737453528</c:v>
                </c:pt>
                <c:pt idx="1">
                  <c:v>137.93131424664907</c:v>
                </c:pt>
                <c:pt idx="2">
                  <c:v>49.655273128793652</c:v>
                </c:pt>
                <c:pt idx="3">
                  <c:v>49.655273128793652</c:v>
                </c:pt>
                <c:pt idx="4">
                  <c:v>43.6423298983538</c:v>
                </c:pt>
                <c:pt idx="5">
                  <c:v>12.413818282198413</c:v>
                </c:pt>
                <c:pt idx="6">
                  <c:v>9.386630081057401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B547-489A-BFBA-D58069270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58513960"/>
        <c:axId val="158514352"/>
      </c:lineChart>
      <c:catAx>
        <c:axId val="158513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514352"/>
        <c:crosses val="autoZero"/>
        <c:auto val="1"/>
        <c:lblAlgn val="ctr"/>
        <c:lblOffset val="100"/>
        <c:noMultiLvlLbl val="0"/>
      </c:catAx>
      <c:valAx>
        <c:axId val="15851435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513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91574799780595"/>
          <c:y val="0.11686758025796044"/>
          <c:w val="0.50900256707110225"/>
          <c:h val="0.14461657420757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146212781846924E-2"/>
          <c:y val="2.637617377630834E-2"/>
          <c:w val="0.58997608279227265"/>
          <c:h val="0.88400608872056163"/>
        </c:manualLayout>
      </c:layout>
      <c:lineChart>
        <c:grouping val="standard"/>
        <c:varyColors val="0"/>
        <c:ser>
          <c:idx val="0"/>
          <c:order val="0"/>
          <c:tx>
            <c:strRef>
              <c:f>'Рис. 3'!$B$6</c:f>
              <c:strCache>
                <c:ptCount val="1"/>
                <c:pt idx="0">
                  <c:v>Cs-137_1</c:v>
                </c:pt>
              </c:strCache>
            </c:strRef>
          </c:tx>
          <c:spPr>
            <a:ln w="22225" cap="rnd">
              <a:solidFill>
                <a:srgbClr val="DBAB05"/>
              </a:solidFill>
              <a:prstDash val="sysDash"/>
              <a:round/>
            </a:ln>
            <a:effectLst/>
          </c:spPr>
          <c:marker>
            <c:symbol val="diamond"/>
            <c:size val="5"/>
            <c:spPr>
              <a:solidFill>
                <a:srgbClr val="DBAB05"/>
              </a:solidFill>
              <a:ln w="9525">
                <a:solidFill>
                  <a:srgbClr val="DBAB0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9.13097753871309E-3"/>
                  <c:y val="-5.9126372176011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E8-416E-B173-F7AE20330B8D}"/>
                </c:ext>
              </c:extLst>
            </c:dLbl>
            <c:dLbl>
              <c:idx val="1"/>
              <c:layout>
                <c:manualLayout>
                  <c:x val="-8.5106120894818324E-3"/>
                  <c:y val="-5.06358005211837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E8-416E-B173-F7AE20330B8D}"/>
                </c:ext>
              </c:extLst>
            </c:dLbl>
            <c:dLbl>
              <c:idx val="2"/>
              <c:layout>
                <c:manualLayout>
                  <c:x val="-5.8835872218484575E-2"/>
                  <c:y val="-7.63529101883741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770387977783735E-2"/>
                      <c:h val="5.27520640232085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0E8-416E-B173-F7AE20330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15"/>
            <c:spPr>
              <a:noFill/>
              <a:ln w="12700" cap="flat" cmpd="sng" algn="ctr">
                <a:solidFill>
                  <a:srgbClr val="0070C0"/>
                </a:solidFill>
                <a:round/>
              </a:ln>
              <a:effectLst/>
            </c:spPr>
          </c:errBars>
          <c:cat>
            <c:strRef>
              <c:f>'Рис. 3'!$C$5:$E$5</c:f>
              <c:strCache>
                <c:ptCount val="3"/>
                <c:pt idx="0">
                  <c:v>Тыл</c:v>
                </c:pt>
                <c:pt idx="1">
                  <c:v>Торец</c:v>
                </c:pt>
                <c:pt idx="2">
                  <c:v>Фронт</c:v>
                </c:pt>
              </c:strCache>
            </c:strRef>
          </c:cat>
          <c:val>
            <c:numRef>
              <c:f>'Рис. 3'!$C$6:$E$6</c:f>
              <c:numCache>
                <c:formatCode>0.00</c:formatCode>
                <c:ptCount val="3"/>
                <c:pt idx="0">
                  <c:v>0.45</c:v>
                </c:pt>
                <c:pt idx="1">
                  <c:v>0.44</c:v>
                </c:pt>
                <c:pt idx="2">
                  <c:v>0.44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E8-416E-B173-F7AE20330B8D}"/>
            </c:ext>
          </c:extLst>
        </c:ser>
        <c:ser>
          <c:idx val="2"/>
          <c:order val="1"/>
          <c:tx>
            <c:strRef>
              <c:f>'Рис. 3'!$B$7</c:f>
              <c:strCache>
                <c:ptCount val="1"/>
                <c:pt idx="0">
                  <c:v>Co-60_1</c:v>
                </c:pt>
              </c:strCache>
            </c:strRef>
          </c:tx>
          <c:spPr>
            <a:ln w="22225" cap="rnd">
              <a:solidFill>
                <a:schemeClr val="accent4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349607606747665E-2"/>
                  <c:y val="-1.5026860855091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E8-416E-B173-F7AE20330B8D}"/>
                </c:ext>
              </c:extLst>
            </c:dLbl>
            <c:dLbl>
              <c:idx val="1"/>
              <c:layout>
                <c:manualLayout>
                  <c:x val="2.3166791114124824E-3"/>
                  <c:y val="-5.12801211010807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770387977783735E-2"/>
                      <c:h val="9.59619458169630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0E8-416E-B173-F7AE20330B8D}"/>
                </c:ext>
              </c:extLst>
            </c:dLbl>
            <c:dLbl>
              <c:idx val="2"/>
              <c:layout>
                <c:manualLayout>
                  <c:x val="-5.0157337575536469E-2"/>
                  <c:y val="-5.450285811819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E8-416E-B173-F7AE20330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15"/>
            <c:spPr>
              <a:noFill/>
              <a:ln w="952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  <a:round/>
              </a:ln>
              <a:effectLst/>
            </c:spPr>
          </c:errBars>
          <c:cat>
            <c:strRef>
              <c:f>'Рис. 3'!$C$5:$E$5</c:f>
              <c:strCache>
                <c:ptCount val="3"/>
                <c:pt idx="0">
                  <c:v>Тыл</c:v>
                </c:pt>
                <c:pt idx="1">
                  <c:v>Торец</c:v>
                </c:pt>
                <c:pt idx="2">
                  <c:v>Фронт</c:v>
                </c:pt>
              </c:strCache>
            </c:strRef>
          </c:cat>
          <c:val>
            <c:numRef>
              <c:f>'Рис. 3'!$C$7:$E$7</c:f>
              <c:numCache>
                <c:formatCode>0.00</c:formatCode>
                <c:ptCount val="3"/>
                <c:pt idx="0">
                  <c:v>3.51</c:v>
                </c:pt>
                <c:pt idx="1">
                  <c:v>3.12</c:v>
                </c:pt>
                <c:pt idx="2">
                  <c:v>3.17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0E8-416E-B173-F7AE20330B8D}"/>
            </c:ext>
          </c:extLst>
        </c:ser>
        <c:ser>
          <c:idx val="4"/>
          <c:order val="2"/>
          <c:tx>
            <c:strRef>
              <c:f>'Рис. 3'!$B$8</c:f>
              <c:strCache>
                <c:ptCount val="1"/>
                <c:pt idx="0">
                  <c:v>Eu-252_1</c:v>
                </c:pt>
              </c:strCache>
            </c:strRef>
          </c:tx>
          <c:spPr>
            <a:ln w="2222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triang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635723267979112E-3"/>
                  <c:y val="-4.3819186491751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0E8-416E-B173-F7AE20330B8D}"/>
                </c:ext>
              </c:extLst>
            </c:dLbl>
            <c:dLbl>
              <c:idx val="1"/>
              <c:layout>
                <c:manualLayout>
                  <c:x val="3.4415368059548322E-3"/>
                  <c:y val="-5.2948549903018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0E8-416E-B173-F7AE20330B8D}"/>
                </c:ext>
              </c:extLst>
            </c:dLbl>
            <c:dLbl>
              <c:idx val="2"/>
              <c:layout>
                <c:manualLayout>
                  <c:x val="-5.2264551265167526E-2"/>
                  <c:y val="-5.18073440354343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0E8-416E-B173-F7AE20330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B0F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15"/>
            <c:spPr>
              <a:noFill/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ysDash"/>
                <a:round/>
              </a:ln>
              <a:effectLst/>
            </c:spPr>
          </c:errBars>
          <c:cat>
            <c:strRef>
              <c:f>'Рис. 3'!$C$5:$E$5</c:f>
              <c:strCache>
                <c:ptCount val="3"/>
                <c:pt idx="0">
                  <c:v>Тыл</c:v>
                </c:pt>
                <c:pt idx="1">
                  <c:v>Торец</c:v>
                </c:pt>
                <c:pt idx="2">
                  <c:v>Фронт</c:v>
                </c:pt>
              </c:strCache>
            </c:strRef>
          </c:cat>
          <c:val>
            <c:numRef>
              <c:f>'Рис. 3'!$C$8:$E$8</c:f>
              <c:numCache>
                <c:formatCode>0.00</c:formatCode>
                <c:ptCount val="3"/>
                <c:pt idx="0">
                  <c:v>1.92</c:v>
                </c:pt>
                <c:pt idx="1">
                  <c:v>1.66</c:v>
                </c:pt>
                <c:pt idx="2">
                  <c:v>1.67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C0E8-416E-B173-F7AE20330B8D}"/>
            </c:ext>
          </c:extLst>
        </c:ser>
        <c:ser>
          <c:idx val="6"/>
          <c:order val="3"/>
          <c:tx>
            <c:strRef>
              <c:f>'Рис. 3'!$B$9</c:f>
              <c:strCache>
                <c:ptCount val="1"/>
                <c:pt idx="0">
                  <c:v>Ba-133_1</c:v>
                </c:pt>
              </c:strCache>
            </c:strRef>
          </c:tx>
          <c:spPr>
            <a:ln w="2222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9.8293566301874673E-3"/>
                  <c:y val="5.5567511045596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0E8-416E-B173-F7AE20330B8D}"/>
                </c:ext>
              </c:extLst>
            </c:dLbl>
            <c:dLbl>
              <c:idx val="1"/>
              <c:layout>
                <c:manualLayout>
                  <c:x val="8.2735520589502405E-3"/>
                  <c:y val="4.8838507603266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0E8-416E-B173-F7AE20330B8D}"/>
                </c:ext>
              </c:extLst>
            </c:dLbl>
            <c:dLbl>
              <c:idx val="2"/>
              <c:layout>
                <c:manualLayout>
                  <c:x val="-6.4765210939348367E-2"/>
                  <c:y val="6.227780154699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0E8-416E-B173-F7AE20330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12700" cap="flat" cmpd="sng" algn="ctr">
                <a:solidFill>
                  <a:schemeClr val="accent5">
                    <a:lumMod val="75000"/>
                  </a:schemeClr>
                </a:solidFill>
                <a:round/>
              </a:ln>
              <a:effectLst/>
            </c:spPr>
          </c:errBars>
          <c:cat>
            <c:strRef>
              <c:f>'Рис. 3'!$C$5:$E$5</c:f>
              <c:strCache>
                <c:ptCount val="3"/>
                <c:pt idx="0">
                  <c:v>Тыл</c:v>
                </c:pt>
                <c:pt idx="1">
                  <c:v>Торец</c:v>
                </c:pt>
                <c:pt idx="2">
                  <c:v>Фронт</c:v>
                </c:pt>
              </c:strCache>
            </c:strRef>
          </c:cat>
          <c:val>
            <c:numRef>
              <c:f>'Рис. 3'!$C$9:$E$9</c:f>
              <c:numCache>
                <c:formatCode>0.00</c:formatCode>
                <c:ptCount val="3"/>
                <c:pt idx="0">
                  <c:v>3.27</c:v>
                </c:pt>
                <c:pt idx="1">
                  <c:v>2.86</c:v>
                </c:pt>
                <c:pt idx="2">
                  <c:v>2.77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C0E8-416E-B173-F7AE20330B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6698280"/>
        <c:axId val="156698672"/>
      </c:lineChart>
      <c:catAx>
        <c:axId val="15669828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698672"/>
        <c:crossesAt val="0"/>
        <c:auto val="1"/>
        <c:lblAlgn val="ctr"/>
        <c:lblOffset val="100"/>
        <c:noMultiLvlLbl val="0"/>
      </c:catAx>
      <c:valAx>
        <c:axId val="156698672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МАЭД, мкЗв/ч</a:t>
                </a:r>
              </a:p>
            </c:rich>
          </c:tx>
          <c:layout>
            <c:manualLayout>
              <c:xMode val="edge"/>
              <c:yMode val="edge"/>
              <c:x val="0"/>
              <c:y val="0.369320039528319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698280"/>
        <c:crossesAt val="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81427981787818"/>
          <c:y val="0.65181794803529713"/>
          <c:w val="0.24802193524609784"/>
          <c:h val="0.330108753375063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44054536535534E-2"/>
          <c:y val="9.6350004114859042E-2"/>
          <c:w val="0.90665589590839657"/>
          <c:h val="0.72740257481140547"/>
        </c:manualLayout>
      </c:layout>
      <c:lineChart>
        <c:grouping val="standard"/>
        <c:varyColors val="0"/>
        <c:ser>
          <c:idx val="1"/>
          <c:order val="1"/>
          <c:tx>
            <c:strRef>
              <c:f>'РМ1401К-01_влияние года выпуска'!$D$18</c:f>
              <c:strCache>
                <c:ptCount val="1"/>
                <c:pt idx="0">
                  <c:v>Th-232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marker>
          <c:dPt>
            <c:idx val="2"/>
            <c:marker>
              <c:symbol val="square"/>
              <c:size val="4"/>
              <c:spPr>
                <a:solidFill>
                  <a:srgbClr val="00B050"/>
                </a:solidFill>
                <a:ln w="9525" cap="flat" cmpd="sng" algn="ctr">
                  <a:solidFill>
                    <a:srgbClr val="00B050"/>
                  </a:solidFill>
                  <a:round/>
                </a:ln>
                <a:effectLst/>
              </c:spPr>
            </c:marker>
            <c:bubble3D val="0"/>
            <c:spPr>
              <a:ln w="22225" cap="rnd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ED-4F50-9FB3-9BC755EB9303}"/>
              </c:ext>
            </c:extLst>
          </c:dPt>
          <c:dLbls>
            <c:dLbl>
              <c:idx val="0"/>
              <c:layout>
                <c:manualLayout>
                  <c:x val="-3.9282770956227397E-3"/>
                  <c:y val="-5.5809267236368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ED-4F50-9FB3-9BC755EB9303}"/>
                </c:ext>
              </c:extLst>
            </c:dLbl>
            <c:dLbl>
              <c:idx val="1"/>
              <c:layout>
                <c:manualLayout>
                  <c:x val="5.7408008334436681E-4"/>
                  <c:y val="-0.154238583361880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BED-4F50-9FB3-9BC755EB9303}"/>
                </c:ext>
              </c:extLst>
            </c:dLbl>
            <c:dLbl>
              <c:idx val="2"/>
              <c:layout>
                <c:manualLayout>
                  <c:x val="2.0748658096668088E-3"/>
                  <c:y val="5.44315668242052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ED-4F50-9FB3-9BC755EB9303}"/>
                </c:ext>
              </c:extLst>
            </c:dLbl>
            <c:dLbl>
              <c:idx val="3"/>
              <c:layout>
                <c:manualLayout>
                  <c:x val="6.5772229886338603E-3"/>
                  <c:y val="8.9866120629389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BED-4F50-9FB3-9BC755EB9303}"/>
                </c:ext>
              </c:extLst>
            </c:dLbl>
            <c:dLbl>
              <c:idx val="4"/>
              <c:layout>
                <c:manualLayout>
                  <c:x val="5.7408008334453183E-4"/>
                  <c:y val="7.0180257404287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BED-4F50-9FB3-9BC755EB9303}"/>
                </c:ext>
              </c:extLst>
            </c:dLbl>
            <c:dLbl>
              <c:idx val="5"/>
              <c:layout>
                <c:manualLayout>
                  <c:x val="-4.745106315897208E-2"/>
                  <c:y val="7.4117430049307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BED-4F50-9FB3-9BC755EB93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</a:ln>
              <a:effectLst/>
            </c:spPr>
          </c:errBars>
          <c:cat>
            <c:strRef>
              <c:f>'РМ1401К-01_влияние года выпуска'!$B$19:$B$24</c:f>
              <c:strCache>
                <c:ptCount val="6"/>
                <c:pt idx="0">
                  <c:v>РМ 1401К-01_3</c:v>
                </c:pt>
                <c:pt idx="1">
                  <c:v>РМ 1401К-01_7</c:v>
                </c:pt>
                <c:pt idx="2">
                  <c:v>РМ 1401К-01_12</c:v>
                </c:pt>
                <c:pt idx="3">
                  <c:v>ИСП-РМ 1401К-01М</c:v>
                </c:pt>
                <c:pt idx="4">
                  <c:v>ДКГ-1203М</c:v>
                </c:pt>
                <c:pt idx="5">
                  <c:v>ДКГ-1621 </c:v>
                </c:pt>
              </c:strCache>
            </c:strRef>
          </c:cat>
          <c:val>
            <c:numRef>
              <c:f>'РМ1401К-01_влияние года выпуска'!$D$19:$D$24</c:f>
              <c:numCache>
                <c:formatCode>0.00</c:formatCode>
                <c:ptCount val="6"/>
                <c:pt idx="0">
                  <c:v>3.7</c:v>
                </c:pt>
                <c:pt idx="1">
                  <c:v>3.84</c:v>
                </c:pt>
                <c:pt idx="2">
                  <c:v>7.33</c:v>
                </c:pt>
                <c:pt idx="3">
                  <c:v>9.2899999999999991</c:v>
                </c:pt>
                <c:pt idx="4">
                  <c:v>9.2899999999999991</c:v>
                </c:pt>
                <c:pt idx="5">
                  <c:v>9.0500000000000007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BED-4F50-9FB3-9BC755EB9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52895408"/>
        <c:axId val="156700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'РМ1401К-01_влияние года выпуска'!$C$18</c15:sqref>
                        </c15:formulaRef>
                      </c:ext>
                    </c:extLst>
                    <c:strCache>
                      <c:ptCount val="1"/>
                      <c:pt idx="0">
                        <c:v>Cs-137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1"/>
                    </a:solidFill>
                    <a:ln w="9525" cap="flat" cmpd="sng" algn="ctr">
                      <a:solidFill>
                        <a:schemeClr val="accent1"/>
                      </a:solidFill>
                      <a:round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'РМ1401К-01_влияние года выпуска'!$B$19:$B$24</c15:sqref>
                        </c15:formulaRef>
                      </c:ext>
                    </c:extLst>
                    <c:strCache>
                      <c:ptCount val="6"/>
                      <c:pt idx="0">
                        <c:v>РМ 1401К-01_3</c:v>
                      </c:pt>
                      <c:pt idx="1">
                        <c:v>РМ 1401К-01_7</c:v>
                      </c:pt>
                      <c:pt idx="2">
                        <c:v>РМ 1401К-01_12</c:v>
                      </c:pt>
                      <c:pt idx="3">
                        <c:v>ИСП-РМ 1401К-01М</c:v>
                      </c:pt>
                      <c:pt idx="4">
                        <c:v>ДКГ-1203М</c:v>
                      </c:pt>
                      <c:pt idx="5">
                        <c:v>ДКГ-1621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'РМ1401К-01_влияние года выпуска'!$C$19:$C$24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0.93</c:v>
                      </c:pt>
                      <c:pt idx="1">
                        <c:v>0.82</c:v>
                      </c:pt>
                      <c:pt idx="2">
                        <c:v>0.97</c:v>
                      </c:pt>
                      <c:pt idx="3">
                        <c:v>0.81</c:v>
                      </c:pt>
                      <c:pt idx="4">
                        <c:v>1.25</c:v>
                      </c:pt>
                      <c:pt idx="5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BED-4F50-9FB3-9BC755EB930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'РМ1401К-01_влияние года выпуска'!$E$18</c15:sqref>
                        </c15:formulaRef>
                      </c:ext>
                    </c:extLst>
                    <c:strCache>
                      <c:ptCount val="1"/>
                      <c:pt idx="0">
                        <c:v>Ra-226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3"/>
                    </a:solidFill>
                    <a:ln w="9525" cap="flat" cmpd="sng" algn="ctr">
                      <a:solidFill>
                        <a:schemeClr val="accent3"/>
                      </a:solidFill>
                      <a:round/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2.7822364901016607E-2"/>
                        <c:y val="-2.02678225177105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4BED-4F50-9FB3-9BC755EB9303}"/>
                      </c:ext>
                    </c:extLst>
                  </c:dLbl>
                  <c:dLbl>
                    <c:idx val="1"/>
                    <c:layout>
                      <c:manualLayout>
                        <c:x val="-3.2102728731942212E-2"/>
                        <c:y val="-2.02678225177105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5-4BED-4F50-9FB3-9BC755EB9303}"/>
                      </c:ext>
                    </c:extLst>
                  </c:dLbl>
                  <c:dLbl>
                    <c:idx val="2"/>
                    <c:layout>
                      <c:manualLayout>
                        <c:x val="-3.2102728731942212E-2"/>
                        <c:y val="3.184943538497349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6-4BED-4F50-9FB3-9BC755EB9303}"/>
                      </c:ext>
                    </c:extLst>
                  </c:dLbl>
                  <c:dLbl>
                    <c:idx val="3"/>
                    <c:layout>
                      <c:manualLayout>
                        <c:x val="-7.8472430380091133E-17"/>
                        <c:y val="1.737241930089463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7-4BED-4F50-9FB3-9BC755EB9303}"/>
                      </c:ext>
                    </c:extLst>
                  </c:dLbl>
                  <c:dLbl>
                    <c:idx val="4"/>
                    <c:layout>
                      <c:manualLayout>
                        <c:x val="-1.5694486076018227E-16"/>
                        <c:y val="2.605862895134184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4BED-4F50-9FB3-9BC755EB9303}"/>
                      </c:ext>
                    </c:extLst>
                  </c:dLbl>
                  <c:dLbl>
                    <c:idx val="5"/>
                    <c:layout>
                      <c:manualLayout>
                        <c:x val="-3.8523274478330656E-2"/>
                        <c:y val="2.895403216815772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4BED-4F50-9FB3-9BC755EB930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'РМ1401К-01_влияние года выпуска'!$B$19:$B$24</c15:sqref>
                        </c15:formulaRef>
                      </c:ext>
                    </c:extLst>
                    <c:strCache>
                      <c:ptCount val="6"/>
                      <c:pt idx="0">
                        <c:v>РМ 1401К-01_3</c:v>
                      </c:pt>
                      <c:pt idx="1">
                        <c:v>РМ 1401К-01_7</c:v>
                      </c:pt>
                      <c:pt idx="2">
                        <c:v>РМ 1401К-01_12</c:v>
                      </c:pt>
                      <c:pt idx="3">
                        <c:v>ИСП-РМ 1401К-01М</c:v>
                      </c:pt>
                      <c:pt idx="4">
                        <c:v>ДКГ-1203М</c:v>
                      </c:pt>
                      <c:pt idx="5">
                        <c:v>ДКГ-1621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'РМ1401К-01_влияние года выпуска'!$E$19:$E$24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0.23</c:v>
                      </c:pt>
                      <c:pt idx="1">
                        <c:v>0.23</c:v>
                      </c:pt>
                      <c:pt idx="2">
                        <c:v>0.75</c:v>
                      </c:pt>
                      <c:pt idx="3">
                        <c:v>0.34</c:v>
                      </c:pt>
                      <c:pt idx="4">
                        <c:v>0.62</c:v>
                      </c:pt>
                      <c:pt idx="5">
                        <c:v>0.67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BED-4F50-9FB3-9BC755EB9303}"/>
                  </c:ext>
                </c:extLst>
              </c15:ser>
            </c15:filteredLineSeries>
          </c:ext>
        </c:extLst>
      </c:lineChart>
      <c:catAx>
        <c:axId val="15289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B05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700240"/>
        <c:crosses val="autoZero"/>
        <c:auto val="1"/>
        <c:lblAlgn val="ctr"/>
        <c:lblOffset val="100"/>
        <c:noMultiLvlLbl val="0"/>
      </c:catAx>
      <c:valAx>
        <c:axId val="156700240"/>
        <c:scaling>
          <c:orientation val="minMax"/>
          <c:max val="9.5"/>
          <c:min val="3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МАЭД, </a:t>
                </a:r>
                <a:r>
                  <a:rPr lang="ru-RU" dirty="0" err="1"/>
                  <a:t>мкзв</a:t>
                </a:r>
                <a:r>
                  <a:rPr lang="ru-RU" dirty="0"/>
                  <a:t>/ч</a:t>
                </a:r>
              </a:p>
            </c:rich>
          </c:tx>
          <c:layout>
            <c:manualLayout>
              <c:xMode val="edge"/>
              <c:yMode val="edge"/>
              <c:x val="1.2011367211069796E-2"/>
              <c:y val="0.2899947762709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cross"/>
        <c:minorTickMark val="none"/>
        <c:tickLblPos val="nextTo"/>
        <c:spPr>
          <a:noFill/>
          <a:ln>
            <a:solidFill>
              <a:srgbClr val="00B05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895408"/>
        <c:crosses val="autoZero"/>
        <c:crossBetween val="between"/>
      </c:valAx>
      <c:spPr>
        <a:gradFill>
          <a:gsLst>
            <a:gs pos="2100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'Влияние бета-излучения'!$B$53:$K$54</c:f>
              <c:multiLvlStrCache>
                <c:ptCount val="10"/>
                <c:lvl>
                  <c:pt idx="0">
                    <c:v>без фильтра</c:v>
                  </c:pt>
                  <c:pt idx="1">
                    <c:v>с фильтром</c:v>
                  </c:pt>
                  <c:pt idx="2">
                    <c:v>без фильтра</c:v>
                  </c:pt>
                  <c:pt idx="3">
                    <c:v>с фильтром</c:v>
                  </c:pt>
                  <c:pt idx="4">
                    <c:v>без фильтра</c:v>
                  </c:pt>
                  <c:pt idx="5">
                    <c:v>с фильтром</c:v>
                  </c:pt>
                  <c:pt idx="6">
                    <c:v>без фильтра</c:v>
                  </c:pt>
                  <c:pt idx="7">
                    <c:v>с фильтром</c:v>
                  </c:pt>
                  <c:pt idx="8">
                    <c:v>без фильтра</c:v>
                  </c:pt>
                  <c:pt idx="9">
                    <c:v>с фильтром</c:v>
                  </c:pt>
                </c:lvl>
                <c:lvl>
                  <c:pt idx="0">
                    <c:v>Sr-90/Y-90 </c:v>
                  </c:pt>
                  <c:pt idx="2">
                    <c:v>Ва-133 </c:v>
                  </c:pt>
                  <c:pt idx="4">
                    <c:v>Со-60 </c:v>
                  </c:pt>
                  <c:pt idx="6">
                    <c:v>Cs-137 </c:v>
                  </c:pt>
                  <c:pt idx="8">
                    <c:v>Eu-152 </c:v>
                  </c:pt>
                </c:lvl>
              </c:multiLvlStrCache>
            </c:multiLvlStrRef>
          </c:cat>
          <c:val>
            <c:numRef>
              <c:f>'Влияние бета-излучения'!$B$55:$K$55</c:f>
              <c:numCache>
                <c:formatCode>General</c:formatCode>
                <c:ptCount val="10"/>
                <c:pt idx="0">
                  <c:v>0.21</c:v>
                </c:pt>
                <c:pt idx="1">
                  <c:v>0.08</c:v>
                </c:pt>
                <c:pt idx="2">
                  <c:v>1.85</c:v>
                </c:pt>
                <c:pt idx="3">
                  <c:v>1.1000000000000001</c:v>
                </c:pt>
                <c:pt idx="4">
                  <c:v>3.34</c:v>
                </c:pt>
                <c:pt idx="5">
                  <c:v>1.9</c:v>
                </c:pt>
                <c:pt idx="6">
                  <c:v>0.53</c:v>
                </c:pt>
                <c:pt idx="7">
                  <c:v>0.35</c:v>
                </c:pt>
                <c:pt idx="8">
                  <c:v>1.57</c:v>
                </c:pt>
                <c:pt idx="9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3-4C30-81B9-252625405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56863616"/>
        <c:axId val="159016480"/>
      </c:barChart>
      <c:catAx>
        <c:axId val="15686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016480"/>
        <c:crosses val="autoZero"/>
        <c:auto val="1"/>
        <c:lblAlgn val="ctr"/>
        <c:lblOffset val="100"/>
        <c:noMultiLvlLbl val="0"/>
      </c:catAx>
      <c:valAx>
        <c:axId val="15901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6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38262-31C5-46F8-B992-D9B617EBC3B1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2BBAB93-6BDA-409E-978B-B26369F3E71D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200" b="1" dirty="0"/>
            <a:t>ОБНАРУЖЕНИЕ</a:t>
          </a:r>
        </a:p>
      </dgm:t>
    </dgm:pt>
    <dgm:pt modelId="{B63B7A56-3A45-4AD3-8836-E2B03847CD91}" type="parTrans" cxnId="{12F65258-29E7-4CCC-9F4E-2CA629A4E286}">
      <dgm:prSet/>
      <dgm:spPr/>
      <dgm:t>
        <a:bodyPr/>
        <a:lstStyle/>
        <a:p>
          <a:endParaRPr lang="ru-RU"/>
        </a:p>
      </dgm:t>
    </dgm:pt>
    <dgm:pt modelId="{E5CABB58-6414-4A4F-A180-D57B44705F0E}" type="sibTrans" cxnId="{12F65258-29E7-4CCC-9F4E-2CA629A4E286}">
      <dgm:prSet/>
      <dgm:spPr/>
      <dgm:t>
        <a:bodyPr/>
        <a:lstStyle/>
        <a:p>
          <a:endParaRPr lang="ru-RU"/>
        </a:p>
      </dgm:t>
    </dgm:pt>
    <dgm:pt modelId="{5E2B0D40-E5F4-4205-A236-9508D1F6CB58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объектов с повышенным уровнем ионизирующего излучения</a:t>
          </a:r>
        </a:p>
      </dgm:t>
    </dgm:pt>
    <dgm:pt modelId="{36FAAE46-D930-4D86-BB5B-7C8C8AAD450E}" type="parTrans" cxnId="{E09CF2AC-ADB1-4248-B3EA-56E2F52A6D58}">
      <dgm:prSet/>
      <dgm:spPr/>
      <dgm:t>
        <a:bodyPr/>
        <a:lstStyle/>
        <a:p>
          <a:endParaRPr lang="ru-RU"/>
        </a:p>
      </dgm:t>
    </dgm:pt>
    <dgm:pt modelId="{85D7C644-421F-4FAE-9641-8EBDA97C16BB}" type="sibTrans" cxnId="{E09CF2AC-ADB1-4248-B3EA-56E2F52A6D58}">
      <dgm:prSet/>
      <dgm:spPr/>
      <dgm:t>
        <a:bodyPr/>
        <a:lstStyle/>
        <a:p>
          <a:endParaRPr lang="ru-RU"/>
        </a:p>
      </dgm:t>
    </dgm:pt>
    <dgm:pt modelId="{ED4205ED-769A-4832-B3C6-EB6D1C603049}">
      <dgm:prSet phldrT="[Текст]" custT="1"/>
      <dgm:spPr/>
      <dgm:t>
        <a:bodyPr/>
        <a:lstStyle/>
        <a:p>
          <a:r>
            <a:rPr lang="ru-RU" sz="1200" b="1" dirty="0"/>
            <a:t>ЛОКАЛИЗАЦИЯ</a:t>
          </a:r>
        </a:p>
      </dgm:t>
    </dgm:pt>
    <dgm:pt modelId="{F2E96DC5-F51F-4BB2-B5C0-0C7A1DC3B73D}" type="parTrans" cxnId="{41DBC77C-4987-41BD-B27B-52ED9518D18D}">
      <dgm:prSet/>
      <dgm:spPr/>
      <dgm:t>
        <a:bodyPr/>
        <a:lstStyle/>
        <a:p>
          <a:endParaRPr lang="ru-RU"/>
        </a:p>
      </dgm:t>
    </dgm:pt>
    <dgm:pt modelId="{6547AF3C-49D9-403B-8F63-CE418CDC4D2C}" type="sibTrans" cxnId="{41DBC77C-4987-41BD-B27B-52ED9518D18D}">
      <dgm:prSet/>
      <dgm:spPr/>
      <dgm:t>
        <a:bodyPr/>
        <a:lstStyle/>
        <a:p>
          <a:endParaRPr lang="ru-RU"/>
        </a:p>
      </dgm:t>
    </dgm:pt>
    <dgm:pt modelId="{636029E5-825D-4947-9CC8-CD09D1BA4EAC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источников</a:t>
          </a:r>
          <a:r>
            <a:rPr lang="ru-RU" sz="1300" dirty="0">
              <a:solidFill>
                <a:srgbClr val="002060"/>
              </a:solidFill>
            </a:rPr>
            <a:t> </a:t>
          </a:r>
          <a:r>
            <a:rPr lang="ru-RU" sz="1600" dirty="0">
              <a:solidFill>
                <a:srgbClr val="002060"/>
              </a:solidFill>
            </a:rPr>
            <a:t>ионизирующего излучения</a:t>
          </a:r>
        </a:p>
      </dgm:t>
    </dgm:pt>
    <dgm:pt modelId="{A3FF6FD6-E2F1-4E86-9CE8-D045D671F2D5}" type="parTrans" cxnId="{F3005EEA-59EB-44CB-96E8-B0227D4CE68E}">
      <dgm:prSet/>
      <dgm:spPr/>
      <dgm:t>
        <a:bodyPr/>
        <a:lstStyle/>
        <a:p>
          <a:endParaRPr lang="ru-RU"/>
        </a:p>
      </dgm:t>
    </dgm:pt>
    <dgm:pt modelId="{D42D1763-F8E5-4D3C-83DE-93A90C7229AD}" type="sibTrans" cxnId="{F3005EEA-59EB-44CB-96E8-B0227D4CE68E}">
      <dgm:prSet/>
      <dgm:spPr/>
      <dgm:t>
        <a:bodyPr/>
        <a:lstStyle/>
        <a:p>
          <a:endParaRPr lang="ru-RU"/>
        </a:p>
      </dgm:t>
    </dgm:pt>
    <dgm:pt modelId="{106F6001-09E2-40EB-B1A5-E92E6667F379}">
      <dgm:prSet phldrT="[Текст]" custT="1"/>
      <dgm:spPr/>
      <dgm:t>
        <a:bodyPr/>
        <a:lstStyle/>
        <a:p>
          <a:r>
            <a:rPr lang="ru-RU" sz="1200" b="1" dirty="0"/>
            <a:t>ИЗМЕРЕНИЕ </a:t>
          </a:r>
          <a:r>
            <a:rPr lang="ru-RU" sz="1100" b="1" dirty="0"/>
            <a:t>ХАРАКТЕРИСТИК</a:t>
          </a:r>
          <a:endParaRPr lang="ru-RU" sz="1200" b="1" dirty="0"/>
        </a:p>
      </dgm:t>
    </dgm:pt>
    <dgm:pt modelId="{B34E1A12-EA52-449A-9798-5BB317F1CC6C}" type="parTrans" cxnId="{F75EE95C-C3EA-4913-9B37-12ACA26FDFB7}">
      <dgm:prSet/>
      <dgm:spPr/>
      <dgm:t>
        <a:bodyPr/>
        <a:lstStyle/>
        <a:p>
          <a:endParaRPr lang="ru-RU"/>
        </a:p>
      </dgm:t>
    </dgm:pt>
    <dgm:pt modelId="{CB8A4C60-D686-47FE-8EFE-6A8F5A8CCE52}" type="sibTrans" cxnId="{F75EE95C-C3EA-4913-9B37-12ACA26FDFB7}">
      <dgm:prSet/>
      <dgm:spPr/>
      <dgm:t>
        <a:bodyPr/>
        <a:lstStyle/>
        <a:p>
          <a:endParaRPr lang="ru-RU"/>
        </a:p>
      </dgm:t>
    </dgm:pt>
    <dgm:pt modelId="{B4F49E3B-E444-46D5-9837-7B9037CE4D5B}">
      <dgm:prSet phldrT="[Текст]" custT="1"/>
      <dgm:spPr/>
      <dgm:t>
        <a:bodyPr/>
        <a:lstStyle/>
        <a:p>
          <a:pPr marL="0" indent="0" algn="l"/>
          <a:r>
            <a:rPr lang="ru-RU" sz="1400" dirty="0">
              <a:solidFill>
                <a:srgbClr val="002060"/>
              </a:solidFill>
            </a:rPr>
            <a:t>активности и удельной активности радионуклидов; </a:t>
          </a:r>
        </a:p>
      </dgm:t>
    </dgm:pt>
    <dgm:pt modelId="{CDF20F37-D7B9-4FDD-91CA-FE6223D788E5}" type="parTrans" cxnId="{95AF8641-045F-4DAA-A4C3-634AC6FAE31A}">
      <dgm:prSet/>
      <dgm:spPr/>
      <dgm:t>
        <a:bodyPr/>
        <a:lstStyle/>
        <a:p>
          <a:endParaRPr lang="ru-RU"/>
        </a:p>
      </dgm:t>
    </dgm:pt>
    <dgm:pt modelId="{78069A80-8C21-402D-8EB1-CC73FBBE6592}" type="sibTrans" cxnId="{95AF8641-045F-4DAA-A4C3-634AC6FAE31A}">
      <dgm:prSet/>
      <dgm:spPr/>
      <dgm:t>
        <a:bodyPr/>
        <a:lstStyle/>
        <a:p>
          <a:endParaRPr lang="ru-RU"/>
        </a:p>
      </dgm:t>
    </dgm:pt>
    <dgm:pt modelId="{8E51998A-F8AD-4668-9324-5813059D9E6A}">
      <dgm:prSet phldrT="[Текст]" custT="1"/>
      <dgm:spPr/>
      <dgm:t>
        <a:bodyPr/>
        <a:lstStyle/>
        <a:p>
          <a:pPr marL="0" indent="0" algn="l"/>
          <a:r>
            <a:rPr lang="ru-RU" sz="1400" dirty="0">
              <a:solidFill>
                <a:srgbClr val="002060"/>
              </a:solidFill>
            </a:rPr>
            <a:t>энергетического распределения (спектра) ионизирующего излучения;</a:t>
          </a:r>
        </a:p>
      </dgm:t>
    </dgm:pt>
    <dgm:pt modelId="{D702E4AF-0665-4393-BC33-969411BA44C1}" type="parTrans" cxnId="{0B77696E-C908-4728-9655-E2981E52CB1D}">
      <dgm:prSet/>
      <dgm:spPr/>
      <dgm:t>
        <a:bodyPr/>
        <a:lstStyle/>
        <a:p>
          <a:endParaRPr lang="ru-RU"/>
        </a:p>
      </dgm:t>
    </dgm:pt>
    <dgm:pt modelId="{BEF9714C-D701-4681-9EEA-D4285362EF26}" type="sibTrans" cxnId="{0B77696E-C908-4728-9655-E2981E52CB1D}">
      <dgm:prSet/>
      <dgm:spPr/>
      <dgm:t>
        <a:bodyPr/>
        <a:lstStyle/>
        <a:p>
          <a:endParaRPr lang="ru-RU"/>
        </a:p>
      </dgm:t>
    </dgm:pt>
    <dgm:pt modelId="{DFE01D29-749B-4B7D-9B41-D153B5EDDD32}">
      <dgm:prSet phldrT="[Текст]" custT="1"/>
      <dgm:spPr/>
      <dgm:t>
        <a:bodyPr/>
        <a:lstStyle/>
        <a:p>
          <a:pPr marL="0" indent="0" algn="l"/>
          <a:r>
            <a:rPr lang="ru-RU" sz="1400" dirty="0">
              <a:solidFill>
                <a:srgbClr val="002060"/>
              </a:solidFill>
            </a:rPr>
            <a:t>индивидуального эквивалента дозы и мощности амбиентного эквивалента дозы;</a:t>
          </a:r>
        </a:p>
      </dgm:t>
    </dgm:pt>
    <dgm:pt modelId="{36DEA724-A4C0-4CF8-A331-D4AE9ED485AA}" type="parTrans" cxnId="{69F1957B-5B11-4919-8A0F-22E6DF068EAB}">
      <dgm:prSet/>
      <dgm:spPr/>
      <dgm:t>
        <a:bodyPr/>
        <a:lstStyle/>
        <a:p>
          <a:endParaRPr lang="ru-RU"/>
        </a:p>
      </dgm:t>
    </dgm:pt>
    <dgm:pt modelId="{5BF59022-1245-422F-B5FD-64D9B7A2B684}" type="sibTrans" cxnId="{69F1957B-5B11-4919-8A0F-22E6DF068EAB}">
      <dgm:prSet/>
      <dgm:spPr/>
      <dgm:t>
        <a:bodyPr/>
        <a:lstStyle/>
        <a:p>
          <a:endParaRPr lang="ru-RU"/>
        </a:p>
      </dgm:t>
    </dgm:pt>
    <dgm:pt modelId="{B2ED9440-DA2D-4EFD-8140-2C80D7D2FF84}">
      <dgm:prSet phldrT="[Текст]" custT="1"/>
      <dgm:spPr/>
      <dgm:t>
        <a:bodyPr/>
        <a:lstStyle/>
        <a:p>
          <a:pPr marL="0" indent="0" algn="l"/>
          <a:r>
            <a:rPr lang="ru-RU" sz="1400" b="0" dirty="0">
              <a:solidFill>
                <a:srgbClr val="002060"/>
              </a:solidFill>
            </a:rPr>
            <a:t>плотности потока </a:t>
          </a:r>
          <a:r>
            <a:rPr lang="ru-RU" sz="1400" dirty="0">
              <a:solidFill>
                <a:srgbClr val="002060"/>
              </a:solidFill>
            </a:rPr>
            <a:t>альфа-, бета-излучения</a:t>
          </a:r>
          <a:r>
            <a:rPr lang="ru-RU" sz="1400" b="1" dirty="0">
              <a:solidFill>
                <a:srgbClr val="002060"/>
              </a:solidFill>
            </a:rPr>
            <a:t>. </a:t>
          </a:r>
        </a:p>
      </dgm:t>
    </dgm:pt>
    <dgm:pt modelId="{EF582165-2A90-437E-8D19-106ED4C00C0B}" type="parTrans" cxnId="{C3C4A09A-6F50-4FA6-89F1-2CA1C52CC745}">
      <dgm:prSet/>
      <dgm:spPr/>
      <dgm:t>
        <a:bodyPr/>
        <a:lstStyle/>
        <a:p>
          <a:endParaRPr lang="ru-RU"/>
        </a:p>
      </dgm:t>
    </dgm:pt>
    <dgm:pt modelId="{6F5FBB2B-0B3B-421D-8129-932AD6FE62F8}" type="sibTrans" cxnId="{C3C4A09A-6F50-4FA6-89F1-2CA1C52CC745}">
      <dgm:prSet/>
      <dgm:spPr/>
      <dgm:t>
        <a:bodyPr/>
        <a:lstStyle/>
        <a:p>
          <a:endParaRPr lang="ru-RU"/>
        </a:p>
      </dgm:t>
    </dgm:pt>
    <dgm:pt modelId="{C41201C8-9A61-40F8-B572-0E2D7C13BB70}" type="pres">
      <dgm:prSet presAssocID="{70738262-31C5-46F8-B992-D9B617EBC3B1}" presName="linearFlow" presStyleCnt="0">
        <dgm:presLayoutVars>
          <dgm:dir/>
          <dgm:animLvl val="lvl"/>
          <dgm:resizeHandles val="exact"/>
        </dgm:presLayoutVars>
      </dgm:prSet>
      <dgm:spPr/>
    </dgm:pt>
    <dgm:pt modelId="{298744B5-E8F4-49F9-9552-0B2F5C1A81D3}" type="pres">
      <dgm:prSet presAssocID="{D2BBAB93-6BDA-409E-978B-B26369F3E71D}" presName="composite" presStyleCnt="0"/>
      <dgm:spPr/>
    </dgm:pt>
    <dgm:pt modelId="{06CE336C-31FB-4BA0-95E2-F47DD3CDFDAC}" type="pres">
      <dgm:prSet presAssocID="{D2BBAB93-6BDA-409E-978B-B26369F3E71D}" presName="parentText" presStyleLbl="alignNode1" presStyleIdx="0" presStyleCnt="3" custScaleX="107566" custLinFactNeighborX="-9391" custLinFactNeighborY="-868">
        <dgm:presLayoutVars>
          <dgm:chMax val="1"/>
          <dgm:bulletEnabled val="1"/>
        </dgm:presLayoutVars>
      </dgm:prSet>
      <dgm:spPr/>
    </dgm:pt>
    <dgm:pt modelId="{072A6686-AEF0-4B26-9EAE-BB7434CF5226}" type="pres">
      <dgm:prSet presAssocID="{D2BBAB93-6BDA-409E-978B-B26369F3E71D}" presName="descendantText" presStyleLbl="alignAcc1" presStyleIdx="0" presStyleCnt="3" custLinFactNeighborX="681">
        <dgm:presLayoutVars>
          <dgm:bulletEnabled val="1"/>
        </dgm:presLayoutVars>
      </dgm:prSet>
      <dgm:spPr/>
    </dgm:pt>
    <dgm:pt modelId="{9BA1B38E-5C4B-4697-B3EC-351D7B2E6892}" type="pres">
      <dgm:prSet presAssocID="{E5CABB58-6414-4A4F-A180-D57B44705F0E}" presName="sp" presStyleCnt="0"/>
      <dgm:spPr/>
    </dgm:pt>
    <dgm:pt modelId="{76EF0BED-3376-4AB2-9C9D-70A1EB06BA45}" type="pres">
      <dgm:prSet presAssocID="{ED4205ED-769A-4832-B3C6-EB6D1C603049}" presName="composite" presStyleCnt="0"/>
      <dgm:spPr/>
    </dgm:pt>
    <dgm:pt modelId="{AD9249AF-6F3C-46E0-BEA1-1EAEB5D6AD13}" type="pres">
      <dgm:prSet presAssocID="{ED4205ED-769A-4832-B3C6-EB6D1C603049}" presName="parentText" presStyleLbl="alignNode1" presStyleIdx="1" presStyleCnt="3" custScaleX="107566" custLinFactNeighborY="-18239">
        <dgm:presLayoutVars>
          <dgm:chMax val="1"/>
          <dgm:bulletEnabled val="1"/>
        </dgm:presLayoutVars>
      </dgm:prSet>
      <dgm:spPr/>
    </dgm:pt>
    <dgm:pt modelId="{6429DFCD-20BB-4FB2-87F3-B0E1BB7CBD83}" type="pres">
      <dgm:prSet presAssocID="{ED4205ED-769A-4832-B3C6-EB6D1C603049}" presName="descendantText" presStyleLbl="alignAcc1" presStyleIdx="1" presStyleCnt="3" custLinFactNeighborX="523" custLinFactNeighborY="-28060">
        <dgm:presLayoutVars>
          <dgm:bulletEnabled val="1"/>
        </dgm:presLayoutVars>
      </dgm:prSet>
      <dgm:spPr/>
    </dgm:pt>
    <dgm:pt modelId="{DD1ACF07-CBCA-4C47-BE29-CB7DEA3B6875}" type="pres">
      <dgm:prSet presAssocID="{6547AF3C-49D9-403B-8F63-CE418CDC4D2C}" presName="sp" presStyleCnt="0"/>
      <dgm:spPr/>
    </dgm:pt>
    <dgm:pt modelId="{CC3B9715-57AE-48DD-970A-1DBD3EC73463}" type="pres">
      <dgm:prSet presAssocID="{106F6001-09E2-40EB-B1A5-E92E6667F379}" presName="composite" presStyleCnt="0"/>
      <dgm:spPr/>
    </dgm:pt>
    <dgm:pt modelId="{623D0B85-4B01-4332-B175-A96C52CE73ED}" type="pres">
      <dgm:prSet presAssocID="{106F6001-09E2-40EB-B1A5-E92E6667F379}" presName="parentText" presStyleLbl="alignNode1" presStyleIdx="2" presStyleCnt="3" custScaleX="107566" custLinFactNeighborX="-1241" custLinFactNeighborY="-34741">
        <dgm:presLayoutVars>
          <dgm:chMax val="1"/>
          <dgm:bulletEnabled val="1"/>
        </dgm:presLayoutVars>
      </dgm:prSet>
      <dgm:spPr/>
    </dgm:pt>
    <dgm:pt modelId="{6FFC2AD5-F1ED-4EC5-83D9-B3A98B19B758}" type="pres">
      <dgm:prSet presAssocID="{106F6001-09E2-40EB-B1A5-E92E6667F379}" presName="descendantText" presStyleLbl="alignAcc1" presStyleIdx="2" presStyleCnt="3" custLinFactNeighborX="1046" custLinFactNeighborY="-49438">
        <dgm:presLayoutVars>
          <dgm:bulletEnabled val="1"/>
        </dgm:presLayoutVars>
      </dgm:prSet>
      <dgm:spPr/>
    </dgm:pt>
  </dgm:ptLst>
  <dgm:cxnLst>
    <dgm:cxn modelId="{EFE72703-1800-441D-8AE8-98FE384B9E2A}" type="presOf" srcId="{DFE01D29-749B-4B7D-9B41-D153B5EDDD32}" destId="{6FFC2AD5-F1ED-4EC5-83D9-B3A98B19B758}" srcOrd="0" destOrd="2" presId="urn:microsoft.com/office/officeart/2005/8/layout/chevron2"/>
    <dgm:cxn modelId="{D170B417-1333-4396-BDF6-5D520A21F094}" type="presOf" srcId="{8E51998A-F8AD-4668-9324-5813059D9E6A}" destId="{6FFC2AD5-F1ED-4EC5-83D9-B3A98B19B758}" srcOrd="0" destOrd="1" presId="urn:microsoft.com/office/officeart/2005/8/layout/chevron2"/>
    <dgm:cxn modelId="{9BBC4721-C156-4CE7-8A86-FE4D7896E635}" type="presOf" srcId="{B4F49E3B-E444-46D5-9837-7B9037CE4D5B}" destId="{6FFC2AD5-F1ED-4EC5-83D9-B3A98B19B758}" srcOrd="0" destOrd="0" presId="urn:microsoft.com/office/officeart/2005/8/layout/chevron2"/>
    <dgm:cxn modelId="{E05A7831-884D-471D-A117-750CDD4EE3B5}" type="presOf" srcId="{ED4205ED-769A-4832-B3C6-EB6D1C603049}" destId="{AD9249AF-6F3C-46E0-BEA1-1EAEB5D6AD13}" srcOrd="0" destOrd="0" presId="urn:microsoft.com/office/officeart/2005/8/layout/chevron2"/>
    <dgm:cxn modelId="{E4EFCB3F-DA34-447A-8513-08CCBDD0E4AB}" type="presOf" srcId="{D2BBAB93-6BDA-409E-978B-B26369F3E71D}" destId="{06CE336C-31FB-4BA0-95E2-F47DD3CDFDAC}" srcOrd="0" destOrd="0" presId="urn:microsoft.com/office/officeart/2005/8/layout/chevron2"/>
    <dgm:cxn modelId="{F75EE95C-C3EA-4913-9B37-12ACA26FDFB7}" srcId="{70738262-31C5-46F8-B992-D9B617EBC3B1}" destId="{106F6001-09E2-40EB-B1A5-E92E6667F379}" srcOrd="2" destOrd="0" parTransId="{B34E1A12-EA52-449A-9798-5BB317F1CC6C}" sibTransId="{CB8A4C60-D686-47FE-8EFE-6A8F5A8CCE52}"/>
    <dgm:cxn modelId="{CC88855F-F574-49BE-B712-3B07C9393670}" type="presOf" srcId="{B2ED9440-DA2D-4EFD-8140-2C80D7D2FF84}" destId="{6FFC2AD5-F1ED-4EC5-83D9-B3A98B19B758}" srcOrd="0" destOrd="3" presId="urn:microsoft.com/office/officeart/2005/8/layout/chevron2"/>
    <dgm:cxn modelId="{95AF8641-045F-4DAA-A4C3-634AC6FAE31A}" srcId="{106F6001-09E2-40EB-B1A5-E92E6667F379}" destId="{B4F49E3B-E444-46D5-9837-7B9037CE4D5B}" srcOrd="0" destOrd="0" parTransId="{CDF20F37-D7B9-4FDD-91CA-FE6223D788E5}" sibTransId="{78069A80-8C21-402D-8EB1-CC73FBBE6592}"/>
    <dgm:cxn modelId="{0B77696E-C908-4728-9655-E2981E52CB1D}" srcId="{106F6001-09E2-40EB-B1A5-E92E6667F379}" destId="{8E51998A-F8AD-4668-9324-5813059D9E6A}" srcOrd="1" destOrd="0" parTransId="{D702E4AF-0665-4393-BC33-969411BA44C1}" sibTransId="{BEF9714C-D701-4681-9EEA-D4285362EF26}"/>
    <dgm:cxn modelId="{DCB1FC75-D2BD-43AC-8559-66BCB2524A34}" type="presOf" srcId="{636029E5-825D-4947-9CC8-CD09D1BA4EAC}" destId="{6429DFCD-20BB-4FB2-87F3-B0E1BB7CBD83}" srcOrd="0" destOrd="0" presId="urn:microsoft.com/office/officeart/2005/8/layout/chevron2"/>
    <dgm:cxn modelId="{12F65258-29E7-4CCC-9F4E-2CA629A4E286}" srcId="{70738262-31C5-46F8-B992-D9B617EBC3B1}" destId="{D2BBAB93-6BDA-409E-978B-B26369F3E71D}" srcOrd="0" destOrd="0" parTransId="{B63B7A56-3A45-4AD3-8836-E2B03847CD91}" sibTransId="{E5CABB58-6414-4A4F-A180-D57B44705F0E}"/>
    <dgm:cxn modelId="{69F1957B-5B11-4919-8A0F-22E6DF068EAB}" srcId="{106F6001-09E2-40EB-B1A5-E92E6667F379}" destId="{DFE01D29-749B-4B7D-9B41-D153B5EDDD32}" srcOrd="2" destOrd="0" parTransId="{36DEA724-A4C0-4CF8-A331-D4AE9ED485AA}" sibTransId="{5BF59022-1245-422F-B5FD-64D9B7A2B684}"/>
    <dgm:cxn modelId="{41DBC77C-4987-41BD-B27B-52ED9518D18D}" srcId="{70738262-31C5-46F8-B992-D9B617EBC3B1}" destId="{ED4205ED-769A-4832-B3C6-EB6D1C603049}" srcOrd="1" destOrd="0" parTransId="{F2E96DC5-F51F-4BB2-B5C0-0C7A1DC3B73D}" sibTransId="{6547AF3C-49D9-403B-8F63-CE418CDC4D2C}"/>
    <dgm:cxn modelId="{C3C4A09A-6F50-4FA6-89F1-2CA1C52CC745}" srcId="{106F6001-09E2-40EB-B1A5-E92E6667F379}" destId="{B2ED9440-DA2D-4EFD-8140-2C80D7D2FF84}" srcOrd="3" destOrd="0" parTransId="{EF582165-2A90-437E-8D19-106ED4C00C0B}" sibTransId="{6F5FBB2B-0B3B-421D-8129-932AD6FE62F8}"/>
    <dgm:cxn modelId="{E09CF2AC-ADB1-4248-B3EA-56E2F52A6D58}" srcId="{D2BBAB93-6BDA-409E-978B-B26369F3E71D}" destId="{5E2B0D40-E5F4-4205-A236-9508D1F6CB58}" srcOrd="0" destOrd="0" parTransId="{36FAAE46-D930-4D86-BB5B-7C8C8AAD450E}" sibTransId="{85D7C644-421F-4FAE-9641-8EBDA97C16BB}"/>
    <dgm:cxn modelId="{0AACE4E0-6F0D-47FE-8971-4602E91E9F1D}" type="presOf" srcId="{70738262-31C5-46F8-B992-D9B617EBC3B1}" destId="{C41201C8-9A61-40F8-B572-0E2D7C13BB70}" srcOrd="0" destOrd="0" presId="urn:microsoft.com/office/officeart/2005/8/layout/chevron2"/>
    <dgm:cxn modelId="{19E162E3-19CD-46B6-A114-BAC83AF53281}" type="presOf" srcId="{5E2B0D40-E5F4-4205-A236-9508D1F6CB58}" destId="{072A6686-AEF0-4B26-9EAE-BB7434CF5226}" srcOrd="0" destOrd="0" presId="urn:microsoft.com/office/officeart/2005/8/layout/chevron2"/>
    <dgm:cxn modelId="{F3005EEA-59EB-44CB-96E8-B0227D4CE68E}" srcId="{ED4205ED-769A-4832-B3C6-EB6D1C603049}" destId="{636029E5-825D-4947-9CC8-CD09D1BA4EAC}" srcOrd="0" destOrd="0" parTransId="{A3FF6FD6-E2F1-4E86-9CE8-D045D671F2D5}" sibTransId="{D42D1763-F8E5-4D3C-83DE-93A90C7229AD}"/>
    <dgm:cxn modelId="{3D6C9AF1-61AB-4BF8-9A97-6F4C7FC1344D}" type="presOf" srcId="{106F6001-09E2-40EB-B1A5-E92E6667F379}" destId="{623D0B85-4B01-4332-B175-A96C52CE73ED}" srcOrd="0" destOrd="0" presId="urn:microsoft.com/office/officeart/2005/8/layout/chevron2"/>
    <dgm:cxn modelId="{5C4F2F7D-379C-48E7-8DF0-E7DF53991AC9}" type="presParOf" srcId="{C41201C8-9A61-40F8-B572-0E2D7C13BB70}" destId="{298744B5-E8F4-49F9-9552-0B2F5C1A81D3}" srcOrd="0" destOrd="0" presId="urn:microsoft.com/office/officeart/2005/8/layout/chevron2"/>
    <dgm:cxn modelId="{5E17A34A-DD39-4C55-A214-7DF4F1FF27B0}" type="presParOf" srcId="{298744B5-E8F4-49F9-9552-0B2F5C1A81D3}" destId="{06CE336C-31FB-4BA0-95E2-F47DD3CDFDAC}" srcOrd="0" destOrd="0" presId="urn:microsoft.com/office/officeart/2005/8/layout/chevron2"/>
    <dgm:cxn modelId="{1B923005-E4FE-4DC4-9C9F-6483FD5F7EF4}" type="presParOf" srcId="{298744B5-E8F4-49F9-9552-0B2F5C1A81D3}" destId="{072A6686-AEF0-4B26-9EAE-BB7434CF5226}" srcOrd="1" destOrd="0" presId="urn:microsoft.com/office/officeart/2005/8/layout/chevron2"/>
    <dgm:cxn modelId="{D41324F1-5D72-4E4B-9F66-3668B042A7A5}" type="presParOf" srcId="{C41201C8-9A61-40F8-B572-0E2D7C13BB70}" destId="{9BA1B38E-5C4B-4697-B3EC-351D7B2E6892}" srcOrd="1" destOrd="0" presId="urn:microsoft.com/office/officeart/2005/8/layout/chevron2"/>
    <dgm:cxn modelId="{7120BF2C-65E2-449B-87A3-8BC7D593C5F5}" type="presParOf" srcId="{C41201C8-9A61-40F8-B572-0E2D7C13BB70}" destId="{76EF0BED-3376-4AB2-9C9D-70A1EB06BA45}" srcOrd="2" destOrd="0" presId="urn:microsoft.com/office/officeart/2005/8/layout/chevron2"/>
    <dgm:cxn modelId="{C245C43D-3451-4C18-AF31-5FBFE71046D9}" type="presParOf" srcId="{76EF0BED-3376-4AB2-9C9D-70A1EB06BA45}" destId="{AD9249AF-6F3C-46E0-BEA1-1EAEB5D6AD13}" srcOrd="0" destOrd="0" presId="urn:microsoft.com/office/officeart/2005/8/layout/chevron2"/>
    <dgm:cxn modelId="{27593AE1-AC84-430C-99B6-7F21AE125354}" type="presParOf" srcId="{76EF0BED-3376-4AB2-9C9D-70A1EB06BA45}" destId="{6429DFCD-20BB-4FB2-87F3-B0E1BB7CBD83}" srcOrd="1" destOrd="0" presId="urn:microsoft.com/office/officeart/2005/8/layout/chevron2"/>
    <dgm:cxn modelId="{9014021C-B96E-4F2C-A0C7-D9D0E42D3E7A}" type="presParOf" srcId="{C41201C8-9A61-40F8-B572-0E2D7C13BB70}" destId="{DD1ACF07-CBCA-4C47-BE29-CB7DEA3B6875}" srcOrd="3" destOrd="0" presId="urn:microsoft.com/office/officeart/2005/8/layout/chevron2"/>
    <dgm:cxn modelId="{BF0AA6E9-26EE-43A1-877E-B19D648F438E}" type="presParOf" srcId="{C41201C8-9A61-40F8-B572-0E2D7C13BB70}" destId="{CC3B9715-57AE-48DD-970A-1DBD3EC73463}" srcOrd="4" destOrd="0" presId="urn:microsoft.com/office/officeart/2005/8/layout/chevron2"/>
    <dgm:cxn modelId="{A0CF984A-2CB4-4BD1-B5D4-D85B47DD6B61}" type="presParOf" srcId="{CC3B9715-57AE-48DD-970A-1DBD3EC73463}" destId="{623D0B85-4B01-4332-B175-A96C52CE73ED}" srcOrd="0" destOrd="0" presId="urn:microsoft.com/office/officeart/2005/8/layout/chevron2"/>
    <dgm:cxn modelId="{8796C1AA-FCD1-4E52-BA64-7DEB910A86C7}" type="presParOf" srcId="{CC3B9715-57AE-48DD-970A-1DBD3EC73463}" destId="{6FFC2AD5-F1ED-4EC5-83D9-B3A98B19B75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E336C-31FB-4BA0-95E2-F47DD3CDFDAC}">
      <dsp:nvSpPr>
        <dsp:cNvPr id="0" name=""/>
        <dsp:cNvSpPr/>
      </dsp:nvSpPr>
      <dsp:spPr>
        <a:xfrm rot="5400000">
          <a:off x="-202795" y="183161"/>
          <a:ext cx="1482862" cy="1116539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ОБНАРУЖЕНИЕ</a:t>
          </a:r>
        </a:p>
      </dsp:txBody>
      <dsp:txXfrm rot="-5400000">
        <a:off x="-19633" y="558270"/>
        <a:ext cx="1116539" cy="366323"/>
      </dsp:txXfrm>
    </dsp:sp>
    <dsp:sp modelId="{072A6686-AEF0-4B26-9EAE-BB7434CF5226}">
      <dsp:nvSpPr>
        <dsp:cNvPr id="0" name=""/>
        <dsp:cNvSpPr/>
      </dsp:nvSpPr>
      <dsp:spPr>
        <a:xfrm rot="5400000">
          <a:off x="4269719" y="-3208918"/>
          <a:ext cx="963860" cy="7388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</a:rPr>
            <a:t>объектов с повышенным уровнем ионизирующего излучения</a:t>
          </a:r>
        </a:p>
      </dsp:txBody>
      <dsp:txXfrm rot="-5400000">
        <a:off x="1057638" y="50215"/>
        <a:ext cx="7340971" cy="869756"/>
      </dsp:txXfrm>
    </dsp:sp>
    <dsp:sp modelId="{AD9249AF-6F3C-46E0-BEA1-1EAEB5D6AD13}">
      <dsp:nvSpPr>
        <dsp:cNvPr id="0" name=""/>
        <dsp:cNvSpPr/>
      </dsp:nvSpPr>
      <dsp:spPr>
        <a:xfrm rot="5400000">
          <a:off x="-202795" y="1203270"/>
          <a:ext cx="1482862" cy="111653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ЛОКАЛИЗАЦИЯ</a:t>
          </a:r>
        </a:p>
      </dsp:txBody>
      <dsp:txXfrm rot="-5400000">
        <a:off x="-19633" y="1578379"/>
        <a:ext cx="1116539" cy="366323"/>
      </dsp:txXfrm>
    </dsp:sp>
    <dsp:sp modelId="{6429DFCD-20BB-4FB2-87F3-B0E1BB7CBD83}">
      <dsp:nvSpPr>
        <dsp:cNvPr id="0" name=""/>
        <dsp:cNvSpPr/>
      </dsp:nvSpPr>
      <dsp:spPr>
        <a:xfrm rot="5400000">
          <a:off x="4269719" y="-2191972"/>
          <a:ext cx="963860" cy="7388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</a:rPr>
            <a:t>источников</a:t>
          </a:r>
          <a:r>
            <a:rPr lang="ru-RU" sz="1300" kern="1200" dirty="0">
              <a:solidFill>
                <a:srgbClr val="002060"/>
              </a:solidFill>
            </a:rPr>
            <a:t> </a:t>
          </a:r>
          <a:r>
            <a:rPr lang="ru-RU" sz="1600" kern="1200" dirty="0">
              <a:solidFill>
                <a:srgbClr val="002060"/>
              </a:solidFill>
            </a:rPr>
            <a:t>ионизирующего излучения</a:t>
          </a:r>
        </a:p>
      </dsp:txBody>
      <dsp:txXfrm rot="-5400000">
        <a:off x="1057638" y="1067161"/>
        <a:ext cx="7340971" cy="869756"/>
      </dsp:txXfrm>
    </dsp:sp>
    <dsp:sp modelId="{623D0B85-4B01-4332-B175-A96C52CE73ED}">
      <dsp:nvSpPr>
        <dsp:cNvPr id="0" name=""/>
        <dsp:cNvSpPr/>
      </dsp:nvSpPr>
      <dsp:spPr>
        <a:xfrm rot="5400000">
          <a:off x="-202795" y="2245974"/>
          <a:ext cx="1482862" cy="111653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ИЗМЕРЕНИЕ </a:t>
          </a:r>
          <a:r>
            <a:rPr lang="ru-RU" sz="1100" b="1" kern="1200" dirty="0"/>
            <a:t>ХАРАКТЕРИСТИК</a:t>
          </a:r>
          <a:endParaRPr lang="ru-RU" sz="1200" b="1" kern="1200" dirty="0"/>
        </a:p>
      </dsp:txBody>
      <dsp:txXfrm rot="-5400000">
        <a:off x="-19633" y="2621083"/>
        <a:ext cx="1116539" cy="366323"/>
      </dsp:txXfrm>
    </dsp:sp>
    <dsp:sp modelId="{6FFC2AD5-F1ED-4EC5-83D9-B3A98B19B758}">
      <dsp:nvSpPr>
        <dsp:cNvPr id="0" name=""/>
        <dsp:cNvSpPr/>
      </dsp:nvSpPr>
      <dsp:spPr>
        <a:xfrm rot="5400000">
          <a:off x="4269719" y="-1110621"/>
          <a:ext cx="963860" cy="7388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</a:rPr>
            <a:t>активности и удельной активности радионуклидов; 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</a:rPr>
            <a:t>энергетического распределения (спектра) ионизирующего излучения;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</a:rPr>
            <a:t>индивидуального эквивалента дозы и мощности амбиентного эквивалента дозы;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>
              <a:solidFill>
                <a:srgbClr val="002060"/>
              </a:solidFill>
            </a:rPr>
            <a:t>плотности потока </a:t>
          </a:r>
          <a:r>
            <a:rPr lang="ru-RU" sz="1400" kern="1200" dirty="0">
              <a:solidFill>
                <a:srgbClr val="002060"/>
              </a:solidFill>
            </a:rPr>
            <a:t>альфа-, бета-излучения</a:t>
          </a:r>
          <a:r>
            <a:rPr lang="ru-RU" sz="1400" b="1" kern="1200" dirty="0">
              <a:solidFill>
                <a:srgbClr val="002060"/>
              </a:solidFill>
            </a:rPr>
            <a:t>. </a:t>
          </a:r>
        </a:p>
      </dsp:txBody>
      <dsp:txXfrm rot="-5400000">
        <a:off x="1057638" y="2148512"/>
        <a:ext cx="7340971" cy="86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2" kern="1200">
        <a:solidFill>
          <a:schemeClr val="tx1"/>
        </a:solidFill>
        <a:latin typeface="+mn-lt"/>
        <a:ea typeface="+mn-ea"/>
        <a:cs typeface="+mn-cs"/>
      </a:defRPr>
    </a:lvl1pPr>
    <a:lvl2pPr marL="343688" algn="l" rtl="0" eaLnBrk="0" fontAlgn="base" hangingPunct="0">
      <a:spcBef>
        <a:spcPct val="30000"/>
      </a:spcBef>
      <a:spcAft>
        <a:spcPct val="0"/>
      </a:spcAft>
      <a:defRPr sz="902" kern="1200">
        <a:solidFill>
          <a:schemeClr val="tx1"/>
        </a:solidFill>
        <a:latin typeface="+mn-lt"/>
        <a:ea typeface="+mn-ea"/>
        <a:cs typeface="+mn-cs"/>
      </a:defRPr>
    </a:lvl2pPr>
    <a:lvl3pPr marL="687377" algn="l" rtl="0" eaLnBrk="0" fontAlgn="base" hangingPunct="0">
      <a:spcBef>
        <a:spcPct val="30000"/>
      </a:spcBef>
      <a:spcAft>
        <a:spcPct val="0"/>
      </a:spcAft>
      <a:defRPr sz="902" kern="1200">
        <a:solidFill>
          <a:schemeClr val="tx1"/>
        </a:solidFill>
        <a:latin typeface="+mn-lt"/>
        <a:ea typeface="+mn-ea"/>
        <a:cs typeface="+mn-cs"/>
      </a:defRPr>
    </a:lvl3pPr>
    <a:lvl4pPr marL="1031065" algn="l" rtl="0" eaLnBrk="0" fontAlgn="base" hangingPunct="0">
      <a:spcBef>
        <a:spcPct val="30000"/>
      </a:spcBef>
      <a:spcAft>
        <a:spcPct val="0"/>
      </a:spcAft>
      <a:defRPr sz="902" kern="1200">
        <a:solidFill>
          <a:schemeClr val="tx1"/>
        </a:solidFill>
        <a:latin typeface="+mn-lt"/>
        <a:ea typeface="+mn-ea"/>
        <a:cs typeface="+mn-cs"/>
      </a:defRPr>
    </a:lvl4pPr>
    <a:lvl5pPr marL="1374753" algn="l" rtl="0" eaLnBrk="0" fontAlgn="base" hangingPunct="0">
      <a:spcBef>
        <a:spcPct val="30000"/>
      </a:spcBef>
      <a:spcAft>
        <a:spcPct val="0"/>
      </a:spcAft>
      <a:defRPr sz="902" kern="1200">
        <a:solidFill>
          <a:schemeClr val="tx1"/>
        </a:solidFill>
        <a:latin typeface="+mn-lt"/>
        <a:ea typeface="+mn-ea"/>
        <a:cs typeface="+mn-cs"/>
      </a:defRPr>
    </a:lvl5pPr>
    <a:lvl6pPr marL="1718441" algn="l" defTabSz="687377" rtl="0" eaLnBrk="1" latinLnBrk="0" hangingPunct="1">
      <a:defRPr sz="902" kern="1200">
        <a:solidFill>
          <a:schemeClr val="tx1"/>
        </a:solidFill>
        <a:latin typeface="+mn-lt"/>
        <a:ea typeface="+mn-ea"/>
        <a:cs typeface="+mn-cs"/>
      </a:defRPr>
    </a:lvl6pPr>
    <a:lvl7pPr marL="2062129" algn="l" defTabSz="687377" rtl="0" eaLnBrk="1" latinLnBrk="0" hangingPunct="1">
      <a:defRPr sz="902" kern="1200">
        <a:solidFill>
          <a:schemeClr val="tx1"/>
        </a:solidFill>
        <a:latin typeface="+mn-lt"/>
        <a:ea typeface="+mn-ea"/>
        <a:cs typeface="+mn-cs"/>
      </a:defRPr>
    </a:lvl7pPr>
    <a:lvl8pPr marL="2405818" algn="l" defTabSz="687377" rtl="0" eaLnBrk="1" latinLnBrk="0" hangingPunct="1">
      <a:defRPr sz="902" kern="1200">
        <a:solidFill>
          <a:schemeClr val="tx1"/>
        </a:solidFill>
        <a:latin typeface="+mn-lt"/>
        <a:ea typeface="+mn-ea"/>
        <a:cs typeface="+mn-cs"/>
      </a:defRPr>
    </a:lvl8pPr>
    <a:lvl9pPr marL="2749505" algn="l" defTabSz="687377" rtl="0" eaLnBrk="1" latinLnBrk="0" hangingPunct="1">
      <a:defRPr sz="9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7140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7029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974778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2163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1121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77360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4431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2462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07338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13319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733857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682311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72997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37077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755307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020424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0624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246421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197631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33549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239762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1475" y="844550"/>
            <a:ext cx="4059238" cy="228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5691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18144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31970"/>
            <a:ext cx="5486400" cy="360045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значимых факторов является геометрическое расположение детектора внутри корпуса прибора.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Глубина расположения эффективного центра детектора относительно внешней поверхности прибора варьируется от 7 мм (МКС-АТ6130) до 34,5 мм (МКС-А03). Это имеет критическое значение при измерении МАЭД локальных источников на малых расстояниях или непосредственно на поверхности объектов контроля, поскольку стандартные методики и градуировка часто не учитывают этот параметр, что может привести к значительным ошибкам. Особое значение имеет также положение детектора относительно падающего излучения и направление градуировки по чувствительности.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4162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зеленая с цветным гербом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1210" y="2838827"/>
            <a:ext cx="8772212" cy="74055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3299" b="0" cap="all" spc="50" baseline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0" y="-1"/>
            <a:ext cx="9239417" cy="51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" y="665066"/>
            <a:ext cx="2286000" cy="415702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6001" y="665066"/>
            <a:ext cx="2286000" cy="415702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1" y="665066"/>
            <a:ext cx="2286000" cy="415702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858001" y="665066"/>
            <a:ext cx="2286000" cy="415702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9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ллаж из 1 фото справа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4959802" y="1345912"/>
            <a:ext cx="4184201" cy="77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2" tIns="22856" rIns="45712" bIns="22856" numCol="1" anchor="t" anchorCtr="0" compatLnSpc="1">
            <a:prstTxWarp prst="textNoShape">
              <a:avLst/>
            </a:prstTxWarp>
          </a:bodyPr>
          <a:lstStyle/>
          <a:p>
            <a:endParaRPr lang="ru-RU" sz="450"/>
          </a:p>
        </p:txBody>
      </p:sp>
      <p:sp>
        <p:nvSpPr>
          <p:cNvPr id="45" name="Рисунок 44"/>
          <p:cNvSpPr>
            <a:spLocks noGrp="1"/>
          </p:cNvSpPr>
          <p:nvPr>
            <p:ph type="pic" sz="quarter" idx="15"/>
          </p:nvPr>
        </p:nvSpPr>
        <p:spPr>
          <a:xfrm>
            <a:off x="4133540" y="653952"/>
            <a:ext cx="5018402" cy="4292844"/>
          </a:xfrm>
          <a:custGeom>
            <a:avLst/>
            <a:gdLst>
              <a:gd name="connsiteX0" fmla="*/ 4581466 w 10036801"/>
              <a:gd name="connsiteY0" fmla="*/ 325465 h 8587014"/>
              <a:gd name="connsiteX1" fmla="*/ 4583738 w 10036801"/>
              <a:gd name="connsiteY1" fmla="*/ 3509894 h 8587014"/>
              <a:gd name="connsiteX2" fmla="*/ 740114 w 10036801"/>
              <a:gd name="connsiteY2" fmla="*/ 7200152 h 8587014"/>
              <a:gd name="connsiteX3" fmla="*/ 712274 w 10036801"/>
              <a:gd name="connsiteY3" fmla="*/ 4064707 h 8587014"/>
              <a:gd name="connsiteX4" fmla="*/ 7167563 w 10036801"/>
              <a:gd name="connsiteY4" fmla="*/ 291742 h 8587014"/>
              <a:gd name="connsiteX5" fmla="*/ 7200220 w 10036801"/>
              <a:gd name="connsiteY5" fmla="*/ 6168441 h 8587014"/>
              <a:gd name="connsiteX6" fmla="*/ 4730468 w 10036801"/>
              <a:gd name="connsiteY6" fmla="*/ 8570686 h 8587014"/>
              <a:gd name="connsiteX7" fmla="*/ 27840 w 10036801"/>
              <a:gd name="connsiteY7" fmla="*/ 8587014 h 8587014"/>
              <a:gd name="connsiteX8" fmla="*/ 0 w 10036801"/>
              <a:gd name="connsiteY8" fmla="*/ 7198727 h 8587014"/>
              <a:gd name="connsiteX9" fmla="*/ 550354 w 10036801"/>
              <a:gd name="connsiteY9" fmla="*/ 6643914 h 8587014"/>
              <a:gd name="connsiteX10" fmla="*/ 550354 w 10036801"/>
              <a:gd name="connsiteY10" fmla="*/ 7623629 h 8587014"/>
              <a:gd name="connsiteX11" fmla="*/ 4763125 w 10036801"/>
              <a:gd name="connsiteY11" fmla="*/ 3541486 h 8587014"/>
              <a:gd name="connsiteX12" fmla="*/ 4763125 w 10036801"/>
              <a:gd name="connsiteY12" fmla="*/ 2610757 h 8587014"/>
              <a:gd name="connsiteX13" fmla="*/ 10036801 w 10036801"/>
              <a:gd name="connsiteY13" fmla="*/ 0 h 8587014"/>
              <a:gd name="connsiteX14" fmla="*/ 10036801 w 10036801"/>
              <a:gd name="connsiteY14" fmla="*/ 7819799 h 8587014"/>
              <a:gd name="connsiteX15" fmla="*/ 9253483 w 10036801"/>
              <a:gd name="connsiteY15" fmla="*/ 8570685 h 8587014"/>
              <a:gd name="connsiteX16" fmla="*/ 4991726 w 10036801"/>
              <a:gd name="connsiteY16" fmla="*/ 8570684 h 8587014"/>
              <a:gd name="connsiteX17" fmla="*/ 7424683 w 10036801"/>
              <a:gd name="connsiteY17" fmla="*/ 6219371 h 8587014"/>
              <a:gd name="connsiteX18" fmla="*/ 7392024 w 10036801"/>
              <a:gd name="connsiteY18" fmla="*/ 2578100 h 85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36801" h="8587014">
                <a:moveTo>
                  <a:pt x="4581466" y="325465"/>
                </a:moveTo>
                <a:cubicBezTo>
                  <a:pt x="4582223" y="1386942"/>
                  <a:pt x="4582981" y="2448418"/>
                  <a:pt x="4583738" y="3509894"/>
                </a:cubicBezTo>
                <a:lnTo>
                  <a:pt x="740114" y="7200152"/>
                </a:lnTo>
                <a:cubicBezTo>
                  <a:pt x="737392" y="6220702"/>
                  <a:pt x="757848" y="4146410"/>
                  <a:pt x="712274" y="4064707"/>
                </a:cubicBezTo>
                <a:close/>
                <a:moveTo>
                  <a:pt x="7167563" y="291742"/>
                </a:moveTo>
                <a:lnTo>
                  <a:pt x="7200220" y="6168441"/>
                </a:lnTo>
                <a:lnTo>
                  <a:pt x="4730468" y="8570686"/>
                </a:lnTo>
                <a:lnTo>
                  <a:pt x="27840" y="8587014"/>
                </a:lnTo>
                <a:cubicBezTo>
                  <a:pt x="25118" y="7607564"/>
                  <a:pt x="45574" y="7280430"/>
                  <a:pt x="0" y="7198727"/>
                </a:cubicBezTo>
                <a:lnTo>
                  <a:pt x="550354" y="6643914"/>
                </a:lnTo>
                <a:lnTo>
                  <a:pt x="550354" y="7623629"/>
                </a:lnTo>
                <a:lnTo>
                  <a:pt x="4763125" y="3541486"/>
                </a:lnTo>
                <a:lnTo>
                  <a:pt x="4763125" y="2610757"/>
                </a:lnTo>
                <a:close/>
                <a:moveTo>
                  <a:pt x="10036801" y="0"/>
                </a:moveTo>
                <a:lnTo>
                  <a:pt x="10036801" y="7819799"/>
                </a:lnTo>
                <a:lnTo>
                  <a:pt x="9253483" y="8570685"/>
                </a:lnTo>
                <a:lnTo>
                  <a:pt x="4991726" y="8570684"/>
                </a:lnTo>
                <a:lnTo>
                  <a:pt x="7424683" y="6219371"/>
                </a:lnTo>
                <a:lnTo>
                  <a:pt x="7392024" y="257810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4" name="Нижний колонтитул 6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5" name="Номер слайда 6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67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ллаж из 2 фото слева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Рисунок 26"/>
          <p:cNvSpPr>
            <a:spLocks noGrp="1"/>
          </p:cNvSpPr>
          <p:nvPr>
            <p:ph type="pic" sz="quarter" idx="18"/>
          </p:nvPr>
        </p:nvSpPr>
        <p:spPr>
          <a:xfrm>
            <a:off x="-427" y="657953"/>
            <a:ext cx="4517525" cy="4283476"/>
          </a:xfrm>
          <a:custGeom>
            <a:avLst/>
            <a:gdLst>
              <a:gd name="connsiteX0" fmla="*/ 6205928 w 9050072"/>
              <a:gd name="connsiteY0" fmla="*/ 2919626 h 8659518"/>
              <a:gd name="connsiteX1" fmla="*/ 6201940 w 9050072"/>
              <a:gd name="connsiteY1" fmla="*/ 6469228 h 8659518"/>
              <a:gd name="connsiteX2" fmla="*/ 3987384 w 9050072"/>
              <a:gd name="connsiteY2" fmla="*/ 8589364 h 8659518"/>
              <a:gd name="connsiteX3" fmla="*/ 1813810 w 9050072"/>
              <a:gd name="connsiteY3" fmla="*/ 8574374 h 8659518"/>
              <a:gd name="connsiteX4" fmla="*/ 1824454 w 9050072"/>
              <a:gd name="connsiteY4" fmla="*/ 7090539 h 8659518"/>
              <a:gd name="connsiteX5" fmla="*/ 4426444 w 9050072"/>
              <a:gd name="connsiteY5" fmla="*/ 778098 h 8659518"/>
              <a:gd name="connsiteX6" fmla="*/ 4422456 w 9050072"/>
              <a:gd name="connsiteY6" fmla="*/ 4417640 h 8659518"/>
              <a:gd name="connsiteX7" fmla="*/ 0 w 9050072"/>
              <a:gd name="connsiteY7" fmla="*/ 8659518 h 8659518"/>
              <a:gd name="connsiteX8" fmla="*/ 0 w 9050072"/>
              <a:gd name="connsiteY8" fmla="*/ 5068932 h 8659518"/>
              <a:gd name="connsiteX9" fmla="*/ 5021704 w 9050072"/>
              <a:gd name="connsiteY9" fmla="*/ 2 h 8659518"/>
              <a:gd name="connsiteX10" fmla="*/ 17312 w 9050072"/>
              <a:gd name="connsiteY10" fmla="*/ 4866282 h 8659518"/>
              <a:gd name="connsiteX11" fmla="*/ 2321 w 9050072"/>
              <a:gd name="connsiteY11" fmla="*/ 20604 h 8659518"/>
              <a:gd name="connsiteX12" fmla="*/ 5246558 w 9050072"/>
              <a:gd name="connsiteY12" fmla="*/ 0 h 8659518"/>
              <a:gd name="connsiteX13" fmla="*/ 9050072 w 9050072"/>
              <a:gd name="connsiteY13" fmla="*/ 12291 h 8659518"/>
              <a:gd name="connsiteX14" fmla="*/ 4597635 w 9050072"/>
              <a:gd name="connsiteY14" fmla="*/ 4284148 h 8659518"/>
              <a:gd name="connsiteX15" fmla="*/ 4597635 w 9050072"/>
              <a:gd name="connsiteY15" fmla="*/ 633602 h 8659518"/>
              <a:gd name="connsiteX0" fmla="*/ 6205928 w 9050072"/>
              <a:gd name="connsiteY0" fmla="*/ 2919626 h 8614547"/>
              <a:gd name="connsiteX1" fmla="*/ 6201940 w 9050072"/>
              <a:gd name="connsiteY1" fmla="*/ 6469228 h 8614547"/>
              <a:gd name="connsiteX2" fmla="*/ 3987384 w 9050072"/>
              <a:gd name="connsiteY2" fmla="*/ 8589364 h 8614547"/>
              <a:gd name="connsiteX3" fmla="*/ 1813810 w 9050072"/>
              <a:gd name="connsiteY3" fmla="*/ 8574374 h 8614547"/>
              <a:gd name="connsiteX4" fmla="*/ 1824454 w 9050072"/>
              <a:gd name="connsiteY4" fmla="*/ 7090539 h 8614547"/>
              <a:gd name="connsiteX5" fmla="*/ 6205928 w 9050072"/>
              <a:gd name="connsiteY5" fmla="*/ 2919626 h 8614547"/>
              <a:gd name="connsiteX6" fmla="*/ 4426444 w 9050072"/>
              <a:gd name="connsiteY6" fmla="*/ 778098 h 8614547"/>
              <a:gd name="connsiteX7" fmla="*/ 4422456 w 9050072"/>
              <a:gd name="connsiteY7" fmla="*/ 4417640 h 8614547"/>
              <a:gd name="connsiteX8" fmla="*/ 0 w 9050072"/>
              <a:gd name="connsiteY8" fmla="*/ 8614547 h 8614547"/>
              <a:gd name="connsiteX9" fmla="*/ 0 w 9050072"/>
              <a:gd name="connsiteY9" fmla="*/ 5068932 h 8614547"/>
              <a:gd name="connsiteX10" fmla="*/ 4426444 w 9050072"/>
              <a:gd name="connsiteY10" fmla="*/ 778098 h 8614547"/>
              <a:gd name="connsiteX11" fmla="*/ 5021704 w 9050072"/>
              <a:gd name="connsiteY11" fmla="*/ 2 h 8614547"/>
              <a:gd name="connsiteX12" fmla="*/ 17312 w 9050072"/>
              <a:gd name="connsiteY12" fmla="*/ 4866282 h 8614547"/>
              <a:gd name="connsiteX13" fmla="*/ 2321 w 9050072"/>
              <a:gd name="connsiteY13" fmla="*/ 20604 h 8614547"/>
              <a:gd name="connsiteX14" fmla="*/ 5021704 w 9050072"/>
              <a:gd name="connsiteY14" fmla="*/ 2 h 8614547"/>
              <a:gd name="connsiteX15" fmla="*/ 5246558 w 9050072"/>
              <a:gd name="connsiteY15" fmla="*/ 0 h 8614547"/>
              <a:gd name="connsiteX16" fmla="*/ 9050072 w 9050072"/>
              <a:gd name="connsiteY16" fmla="*/ 12291 h 8614547"/>
              <a:gd name="connsiteX17" fmla="*/ 4597635 w 9050072"/>
              <a:gd name="connsiteY17" fmla="*/ 4284148 h 8614547"/>
              <a:gd name="connsiteX18" fmla="*/ 4597635 w 9050072"/>
              <a:gd name="connsiteY18" fmla="*/ 633602 h 8614547"/>
              <a:gd name="connsiteX19" fmla="*/ 5246558 w 9050072"/>
              <a:gd name="connsiteY19" fmla="*/ 0 h 8614547"/>
              <a:gd name="connsiteX0" fmla="*/ 6205928 w 9050072"/>
              <a:gd name="connsiteY0" fmla="*/ 2919626 h 8614547"/>
              <a:gd name="connsiteX1" fmla="*/ 6201940 w 9050072"/>
              <a:gd name="connsiteY1" fmla="*/ 6469228 h 8614547"/>
              <a:gd name="connsiteX2" fmla="*/ 3987384 w 9050072"/>
              <a:gd name="connsiteY2" fmla="*/ 8589364 h 8614547"/>
              <a:gd name="connsiteX3" fmla="*/ 1820249 w 9050072"/>
              <a:gd name="connsiteY3" fmla="*/ 8593693 h 8614547"/>
              <a:gd name="connsiteX4" fmla="*/ 1824454 w 9050072"/>
              <a:gd name="connsiteY4" fmla="*/ 7090539 h 8614547"/>
              <a:gd name="connsiteX5" fmla="*/ 6205928 w 9050072"/>
              <a:gd name="connsiteY5" fmla="*/ 2919626 h 8614547"/>
              <a:gd name="connsiteX6" fmla="*/ 4426444 w 9050072"/>
              <a:gd name="connsiteY6" fmla="*/ 778098 h 8614547"/>
              <a:gd name="connsiteX7" fmla="*/ 4422456 w 9050072"/>
              <a:gd name="connsiteY7" fmla="*/ 4417640 h 8614547"/>
              <a:gd name="connsiteX8" fmla="*/ 0 w 9050072"/>
              <a:gd name="connsiteY8" fmla="*/ 8614547 h 8614547"/>
              <a:gd name="connsiteX9" fmla="*/ 0 w 9050072"/>
              <a:gd name="connsiteY9" fmla="*/ 5068932 h 8614547"/>
              <a:gd name="connsiteX10" fmla="*/ 4426444 w 9050072"/>
              <a:gd name="connsiteY10" fmla="*/ 778098 h 8614547"/>
              <a:gd name="connsiteX11" fmla="*/ 5021704 w 9050072"/>
              <a:gd name="connsiteY11" fmla="*/ 2 h 8614547"/>
              <a:gd name="connsiteX12" fmla="*/ 17312 w 9050072"/>
              <a:gd name="connsiteY12" fmla="*/ 4866282 h 8614547"/>
              <a:gd name="connsiteX13" fmla="*/ 2321 w 9050072"/>
              <a:gd name="connsiteY13" fmla="*/ 20604 h 8614547"/>
              <a:gd name="connsiteX14" fmla="*/ 5021704 w 9050072"/>
              <a:gd name="connsiteY14" fmla="*/ 2 h 8614547"/>
              <a:gd name="connsiteX15" fmla="*/ 5246558 w 9050072"/>
              <a:gd name="connsiteY15" fmla="*/ 0 h 8614547"/>
              <a:gd name="connsiteX16" fmla="*/ 9050072 w 9050072"/>
              <a:gd name="connsiteY16" fmla="*/ 12291 h 8614547"/>
              <a:gd name="connsiteX17" fmla="*/ 4597635 w 9050072"/>
              <a:gd name="connsiteY17" fmla="*/ 4284148 h 8614547"/>
              <a:gd name="connsiteX18" fmla="*/ 4597635 w 9050072"/>
              <a:gd name="connsiteY18" fmla="*/ 633602 h 8614547"/>
              <a:gd name="connsiteX19" fmla="*/ 5246558 w 9050072"/>
              <a:gd name="connsiteY19" fmla="*/ 0 h 8614547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90539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21704 w 9050072"/>
              <a:gd name="connsiteY11" fmla="*/ 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21704 w 9050072"/>
              <a:gd name="connsiteY14" fmla="*/ 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21704 w 9050072"/>
              <a:gd name="connsiteY11" fmla="*/ 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21704 w 9050072"/>
              <a:gd name="connsiteY14" fmla="*/ 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2540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31229 w 9050072"/>
              <a:gd name="connsiteY14" fmla="*/ 2540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4445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31229 w 9050072"/>
              <a:gd name="connsiteY14" fmla="*/ 4445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44452 h 8595229"/>
              <a:gd name="connsiteX12" fmla="*/ 17312 w 9050072"/>
              <a:gd name="connsiteY12" fmla="*/ 4866282 h 8595229"/>
              <a:gd name="connsiteX13" fmla="*/ 2321 w 9050072"/>
              <a:gd name="connsiteY13" fmla="*/ 46004 h 8595229"/>
              <a:gd name="connsiteX14" fmla="*/ 5031229 w 9050072"/>
              <a:gd name="connsiteY14" fmla="*/ 4445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6782 w 9050926"/>
              <a:gd name="connsiteY0" fmla="*/ 2919626 h 8595229"/>
              <a:gd name="connsiteX1" fmla="*/ 6202794 w 9050926"/>
              <a:gd name="connsiteY1" fmla="*/ 6469228 h 8595229"/>
              <a:gd name="connsiteX2" fmla="*/ 3988238 w 9050926"/>
              <a:gd name="connsiteY2" fmla="*/ 8589364 h 8595229"/>
              <a:gd name="connsiteX3" fmla="*/ 1821103 w 9050926"/>
              <a:gd name="connsiteY3" fmla="*/ 8593693 h 8595229"/>
              <a:gd name="connsiteX4" fmla="*/ 1825308 w 9050926"/>
              <a:gd name="connsiteY4" fmla="*/ 7064781 h 8595229"/>
              <a:gd name="connsiteX5" fmla="*/ 6206782 w 9050926"/>
              <a:gd name="connsiteY5" fmla="*/ 2919626 h 8595229"/>
              <a:gd name="connsiteX6" fmla="*/ 4427298 w 9050926"/>
              <a:gd name="connsiteY6" fmla="*/ 778098 h 8595229"/>
              <a:gd name="connsiteX7" fmla="*/ 4423310 w 9050926"/>
              <a:gd name="connsiteY7" fmla="*/ 4417640 h 8595229"/>
              <a:gd name="connsiteX8" fmla="*/ 854 w 9050926"/>
              <a:gd name="connsiteY8" fmla="*/ 8595229 h 8595229"/>
              <a:gd name="connsiteX9" fmla="*/ 854 w 9050926"/>
              <a:gd name="connsiteY9" fmla="*/ 5068932 h 8595229"/>
              <a:gd name="connsiteX10" fmla="*/ 4427298 w 9050926"/>
              <a:gd name="connsiteY10" fmla="*/ 778098 h 8595229"/>
              <a:gd name="connsiteX11" fmla="*/ 5032083 w 9050926"/>
              <a:gd name="connsiteY11" fmla="*/ 44452 h 8595229"/>
              <a:gd name="connsiteX12" fmla="*/ 18166 w 9050926"/>
              <a:gd name="connsiteY12" fmla="*/ 4866282 h 8595229"/>
              <a:gd name="connsiteX13" fmla="*/ 0 w 9050926"/>
              <a:gd name="connsiteY13" fmla="*/ 26954 h 8595229"/>
              <a:gd name="connsiteX14" fmla="*/ 5032083 w 9050926"/>
              <a:gd name="connsiteY14" fmla="*/ 44452 h 8595229"/>
              <a:gd name="connsiteX15" fmla="*/ 5247412 w 9050926"/>
              <a:gd name="connsiteY15" fmla="*/ 0 h 8595229"/>
              <a:gd name="connsiteX16" fmla="*/ 9050926 w 9050926"/>
              <a:gd name="connsiteY16" fmla="*/ 12291 h 8595229"/>
              <a:gd name="connsiteX17" fmla="*/ 4598489 w 9050926"/>
              <a:gd name="connsiteY17" fmla="*/ 4284148 h 8595229"/>
              <a:gd name="connsiteX18" fmla="*/ 4598489 w 9050926"/>
              <a:gd name="connsiteY18" fmla="*/ 633602 h 8595229"/>
              <a:gd name="connsiteX19" fmla="*/ 5247412 w 9050926"/>
              <a:gd name="connsiteY19" fmla="*/ 0 h 8595229"/>
              <a:gd name="connsiteX0" fmla="*/ 6206782 w 9050926"/>
              <a:gd name="connsiteY0" fmla="*/ 2919626 h 8595229"/>
              <a:gd name="connsiteX1" fmla="*/ 6202794 w 9050926"/>
              <a:gd name="connsiteY1" fmla="*/ 6469228 h 8595229"/>
              <a:gd name="connsiteX2" fmla="*/ 3988238 w 9050926"/>
              <a:gd name="connsiteY2" fmla="*/ 8589364 h 8595229"/>
              <a:gd name="connsiteX3" fmla="*/ 1821103 w 9050926"/>
              <a:gd name="connsiteY3" fmla="*/ 8593693 h 8595229"/>
              <a:gd name="connsiteX4" fmla="*/ 1825308 w 9050926"/>
              <a:gd name="connsiteY4" fmla="*/ 7064781 h 8595229"/>
              <a:gd name="connsiteX5" fmla="*/ 6206782 w 9050926"/>
              <a:gd name="connsiteY5" fmla="*/ 2919626 h 8595229"/>
              <a:gd name="connsiteX6" fmla="*/ 4427298 w 9050926"/>
              <a:gd name="connsiteY6" fmla="*/ 778098 h 8595229"/>
              <a:gd name="connsiteX7" fmla="*/ 4423310 w 9050926"/>
              <a:gd name="connsiteY7" fmla="*/ 4417640 h 8595229"/>
              <a:gd name="connsiteX8" fmla="*/ 854 w 9050926"/>
              <a:gd name="connsiteY8" fmla="*/ 8595229 h 8595229"/>
              <a:gd name="connsiteX9" fmla="*/ 854 w 9050926"/>
              <a:gd name="connsiteY9" fmla="*/ 5068932 h 8595229"/>
              <a:gd name="connsiteX10" fmla="*/ 4427298 w 9050926"/>
              <a:gd name="connsiteY10" fmla="*/ 778098 h 8595229"/>
              <a:gd name="connsiteX11" fmla="*/ 5032083 w 9050926"/>
              <a:gd name="connsiteY11" fmla="*/ 28577 h 8595229"/>
              <a:gd name="connsiteX12" fmla="*/ 18166 w 9050926"/>
              <a:gd name="connsiteY12" fmla="*/ 4866282 h 8595229"/>
              <a:gd name="connsiteX13" fmla="*/ 0 w 9050926"/>
              <a:gd name="connsiteY13" fmla="*/ 26954 h 8595229"/>
              <a:gd name="connsiteX14" fmla="*/ 5032083 w 9050926"/>
              <a:gd name="connsiteY14" fmla="*/ 28577 h 8595229"/>
              <a:gd name="connsiteX15" fmla="*/ 5247412 w 9050926"/>
              <a:gd name="connsiteY15" fmla="*/ 0 h 8595229"/>
              <a:gd name="connsiteX16" fmla="*/ 9050926 w 9050926"/>
              <a:gd name="connsiteY16" fmla="*/ 12291 h 8595229"/>
              <a:gd name="connsiteX17" fmla="*/ 4598489 w 9050926"/>
              <a:gd name="connsiteY17" fmla="*/ 4284148 h 8595229"/>
              <a:gd name="connsiteX18" fmla="*/ 4598489 w 9050926"/>
              <a:gd name="connsiteY18" fmla="*/ 633602 h 8595229"/>
              <a:gd name="connsiteX19" fmla="*/ 5247412 w 9050926"/>
              <a:gd name="connsiteY19" fmla="*/ 0 h 8595229"/>
              <a:gd name="connsiteX0" fmla="*/ 6206782 w 9050926"/>
              <a:gd name="connsiteY0" fmla="*/ 2907335 h 8582938"/>
              <a:gd name="connsiteX1" fmla="*/ 6202794 w 9050926"/>
              <a:gd name="connsiteY1" fmla="*/ 6456937 h 8582938"/>
              <a:gd name="connsiteX2" fmla="*/ 3988238 w 9050926"/>
              <a:gd name="connsiteY2" fmla="*/ 8577073 h 8582938"/>
              <a:gd name="connsiteX3" fmla="*/ 1821103 w 9050926"/>
              <a:gd name="connsiteY3" fmla="*/ 8581402 h 8582938"/>
              <a:gd name="connsiteX4" fmla="*/ 1825308 w 9050926"/>
              <a:gd name="connsiteY4" fmla="*/ 7052490 h 8582938"/>
              <a:gd name="connsiteX5" fmla="*/ 6206782 w 9050926"/>
              <a:gd name="connsiteY5" fmla="*/ 2907335 h 8582938"/>
              <a:gd name="connsiteX6" fmla="*/ 4427298 w 9050926"/>
              <a:gd name="connsiteY6" fmla="*/ 765807 h 8582938"/>
              <a:gd name="connsiteX7" fmla="*/ 4423310 w 9050926"/>
              <a:gd name="connsiteY7" fmla="*/ 4405349 h 8582938"/>
              <a:gd name="connsiteX8" fmla="*/ 854 w 9050926"/>
              <a:gd name="connsiteY8" fmla="*/ 8582938 h 8582938"/>
              <a:gd name="connsiteX9" fmla="*/ 854 w 9050926"/>
              <a:gd name="connsiteY9" fmla="*/ 5056641 h 8582938"/>
              <a:gd name="connsiteX10" fmla="*/ 4427298 w 9050926"/>
              <a:gd name="connsiteY10" fmla="*/ 765807 h 8582938"/>
              <a:gd name="connsiteX11" fmla="*/ 5032083 w 9050926"/>
              <a:gd name="connsiteY11" fmla="*/ 16286 h 8582938"/>
              <a:gd name="connsiteX12" fmla="*/ 18166 w 9050926"/>
              <a:gd name="connsiteY12" fmla="*/ 4853991 h 8582938"/>
              <a:gd name="connsiteX13" fmla="*/ 0 w 9050926"/>
              <a:gd name="connsiteY13" fmla="*/ 14663 h 8582938"/>
              <a:gd name="connsiteX14" fmla="*/ 5032083 w 9050926"/>
              <a:gd name="connsiteY14" fmla="*/ 16286 h 8582938"/>
              <a:gd name="connsiteX15" fmla="*/ 5215662 w 9050926"/>
              <a:gd name="connsiteY15" fmla="*/ 16284 h 8582938"/>
              <a:gd name="connsiteX16" fmla="*/ 9050926 w 9050926"/>
              <a:gd name="connsiteY16" fmla="*/ 0 h 8582938"/>
              <a:gd name="connsiteX17" fmla="*/ 4598489 w 9050926"/>
              <a:gd name="connsiteY17" fmla="*/ 4271857 h 8582938"/>
              <a:gd name="connsiteX18" fmla="*/ 4598489 w 9050926"/>
              <a:gd name="connsiteY18" fmla="*/ 621311 h 8582938"/>
              <a:gd name="connsiteX19" fmla="*/ 5215662 w 9050926"/>
              <a:gd name="connsiteY19" fmla="*/ 16284 h 8582938"/>
              <a:gd name="connsiteX0" fmla="*/ 6206782 w 9035051"/>
              <a:gd name="connsiteY0" fmla="*/ 2892672 h 8568275"/>
              <a:gd name="connsiteX1" fmla="*/ 6202794 w 9035051"/>
              <a:gd name="connsiteY1" fmla="*/ 6442274 h 8568275"/>
              <a:gd name="connsiteX2" fmla="*/ 3988238 w 9035051"/>
              <a:gd name="connsiteY2" fmla="*/ 8562410 h 8568275"/>
              <a:gd name="connsiteX3" fmla="*/ 1821103 w 9035051"/>
              <a:gd name="connsiteY3" fmla="*/ 8566739 h 8568275"/>
              <a:gd name="connsiteX4" fmla="*/ 1825308 w 9035051"/>
              <a:gd name="connsiteY4" fmla="*/ 7037827 h 8568275"/>
              <a:gd name="connsiteX5" fmla="*/ 6206782 w 9035051"/>
              <a:gd name="connsiteY5" fmla="*/ 2892672 h 8568275"/>
              <a:gd name="connsiteX6" fmla="*/ 4427298 w 9035051"/>
              <a:gd name="connsiteY6" fmla="*/ 751144 h 8568275"/>
              <a:gd name="connsiteX7" fmla="*/ 4423310 w 9035051"/>
              <a:gd name="connsiteY7" fmla="*/ 4390686 h 8568275"/>
              <a:gd name="connsiteX8" fmla="*/ 854 w 9035051"/>
              <a:gd name="connsiteY8" fmla="*/ 8568275 h 8568275"/>
              <a:gd name="connsiteX9" fmla="*/ 854 w 9035051"/>
              <a:gd name="connsiteY9" fmla="*/ 5041978 h 8568275"/>
              <a:gd name="connsiteX10" fmla="*/ 4427298 w 9035051"/>
              <a:gd name="connsiteY10" fmla="*/ 751144 h 8568275"/>
              <a:gd name="connsiteX11" fmla="*/ 5032083 w 9035051"/>
              <a:gd name="connsiteY11" fmla="*/ 1623 h 8568275"/>
              <a:gd name="connsiteX12" fmla="*/ 18166 w 9035051"/>
              <a:gd name="connsiteY12" fmla="*/ 4839328 h 8568275"/>
              <a:gd name="connsiteX13" fmla="*/ 0 w 9035051"/>
              <a:gd name="connsiteY13" fmla="*/ 0 h 8568275"/>
              <a:gd name="connsiteX14" fmla="*/ 5032083 w 9035051"/>
              <a:gd name="connsiteY14" fmla="*/ 1623 h 8568275"/>
              <a:gd name="connsiteX15" fmla="*/ 5215662 w 9035051"/>
              <a:gd name="connsiteY15" fmla="*/ 1621 h 8568275"/>
              <a:gd name="connsiteX16" fmla="*/ 9035051 w 9035051"/>
              <a:gd name="connsiteY16" fmla="*/ 1212 h 8568275"/>
              <a:gd name="connsiteX17" fmla="*/ 4598489 w 9035051"/>
              <a:gd name="connsiteY17" fmla="*/ 4257194 h 8568275"/>
              <a:gd name="connsiteX18" fmla="*/ 4598489 w 9035051"/>
              <a:gd name="connsiteY18" fmla="*/ 606648 h 8568275"/>
              <a:gd name="connsiteX19" fmla="*/ 5215662 w 9035051"/>
              <a:gd name="connsiteY19" fmla="*/ 1621 h 8568275"/>
              <a:gd name="connsiteX0" fmla="*/ 6206782 w 9035051"/>
              <a:gd name="connsiteY0" fmla="*/ 2892672 h 8568275"/>
              <a:gd name="connsiteX1" fmla="*/ 6202794 w 9035051"/>
              <a:gd name="connsiteY1" fmla="*/ 6442274 h 8568275"/>
              <a:gd name="connsiteX2" fmla="*/ 3988238 w 9035051"/>
              <a:gd name="connsiteY2" fmla="*/ 8562410 h 8568275"/>
              <a:gd name="connsiteX3" fmla="*/ 1821103 w 9035051"/>
              <a:gd name="connsiteY3" fmla="*/ 8566739 h 8568275"/>
              <a:gd name="connsiteX4" fmla="*/ 1825308 w 9035051"/>
              <a:gd name="connsiteY4" fmla="*/ 7037827 h 8568275"/>
              <a:gd name="connsiteX5" fmla="*/ 6206782 w 9035051"/>
              <a:gd name="connsiteY5" fmla="*/ 2892672 h 8568275"/>
              <a:gd name="connsiteX6" fmla="*/ 4427298 w 9035051"/>
              <a:gd name="connsiteY6" fmla="*/ 751144 h 8568275"/>
              <a:gd name="connsiteX7" fmla="*/ 4423310 w 9035051"/>
              <a:gd name="connsiteY7" fmla="*/ 4390686 h 8568275"/>
              <a:gd name="connsiteX8" fmla="*/ 854 w 9035051"/>
              <a:gd name="connsiteY8" fmla="*/ 8568275 h 8568275"/>
              <a:gd name="connsiteX9" fmla="*/ 854 w 9035051"/>
              <a:gd name="connsiteY9" fmla="*/ 5041978 h 8568275"/>
              <a:gd name="connsiteX10" fmla="*/ 4427298 w 9035051"/>
              <a:gd name="connsiteY10" fmla="*/ 751144 h 8568275"/>
              <a:gd name="connsiteX11" fmla="*/ 5032083 w 9035051"/>
              <a:gd name="connsiteY11" fmla="*/ 1623 h 8568275"/>
              <a:gd name="connsiteX12" fmla="*/ 2291 w 9035051"/>
              <a:gd name="connsiteY12" fmla="*/ 4858378 h 8568275"/>
              <a:gd name="connsiteX13" fmla="*/ 0 w 9035051"/>
              <a:gd name="connsiteY13" fmla="*/ 0 h 8568275"/>
              <a:gd name="connsiteX14" fmla="*/ 5032083 w 9035051"/>
              <a:gd name="connsiteY14" fmla="*/ 1623 h 8568275"/>
              <a:gd name="connsiteX15" fmla="*/ 5215662 w 9035051"/>
              <a:gd name="connsiteY15" fmla="*/ 1621 h 8568275"/>
              <a:gd name="connsiteX16" fmla="*/ 9035051 w 9035051"/>
              <a:gd name="connsiteY16" fmla="*/ 1212 h 8568275"/>
              <a:gd name="connsiteX17" fmla="*/ 4598489 w 9035051"/>
              <a:gd name="connsiteY17" fmla="*/ 4257194 h 8568275"/>
              <a:gd name="connsiteX18" fmla="*/ 4598489 w 9035051"/>
              <a:gd name="connsiteY18" fmla="*/ 606648 h 8568275"/>
              <a:gd name="connsiteX19" fmla="*/ 5215662 w 9035051"/>
              <a:gd name="connsiteY19" fmla="*/ 1621 h 8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35051" h="8568275">
                <a:moveTo>
                  <a:pt x="6206782" y="2892672"/>
                </a:moveTo>
                <a:cubicBezTo>
                  <a:pt x="6205453" y="4075872"/>
                  <a:pt x="6204123" y="5259074"/>
                  <a:pt x="6202794" y="6442274"/>
                </a:cubicBezTo>
                <a:lnTo>
                  <a:pt x="3988238" y="8562410"/>
                </a:lnTo>
                <a:lnTo>
                  <a:pt x="1821103" y="8566739"/>
                </a:lnTo>
                <a:cubicBezTo>
                  <a:pt x="1824652" y="8072127"/>
                  <a:pt x="1821760" y="7532439"/>
                  <a:pt x="1825308" y="7037827"/>
                </a:cubicBezTo>
                <a:lnTo>
                  <a:pt x="6206782" y="2892672"/>
                </a:lnTo>
                <a:close/>
                <a:moveTo>
                  <a:pt x="4427298" y="751144"/>
                </a:moveTo>
                <a:cubicBezTo>
                  <a:pt x="4425969" y="1964325"/>
                  <a:pt x="4424639" y="3177505"/>
                  <a:pt x="4423310" y="4390686"/>
                </a:cubicBezTo>
                <a:lnTo>
                  <a:pt x="854" y="8568275"/>
                </a:lnTo>
                <a:lnTo>
                  <a:pt x="854" y="5041978"/>
                </a:lnTo>
                <a:lnTo>
                  <a:pt x="4427298" y="751144"/>
                </a:lnTo>
                <a:close/>
                <a:moveTo>
                  <a:pt x="5032083" y="1623"/>
                </a:moveTo>
                <a:lnTo>
                  <a:pt x="2291" y="4858378"/>
                </a:lnTo>
                <a:cubicBezTo>
                  <a:pt x="-3764" y="3245269"/>
                  <a:pt x="6055" y="1613109"/>
                  <a:pt x="0" y="0"/>
                </a:cubicBezTo>
                <a:lnTo>
                  <a:pt x="5032083" y="1623"/>
                </a:lnTo>
                <a:close/>
                <a:moveTo>
                  <a:pt x="5215662" y="1621"/>
                </a:moveTo>
                <a:lnTo>
                  <a:pt x="9035051" y="1212"/>
                </a:lnTo>
                <a:lnTo>
                  <a:pt x="4598489" y="4257194"/>
                </a:lnTo>
                <a:lnTo>
                  <a:pt x="4598489" y="606648"/>
                </a:lnTo>
                <a:lnTo>
                  <a:pt x="5215662" y="1621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ото в фигуре справ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4131733" y="663476"/>
            <a:ext cx="5012267" cy="4104506"/>
          </a:xfrm>
          <a:custGeom>
            <a:avLst/>
            <a:gdLst>
              <a:gd name="T0" fmla="*/ 0 w 5751"/>
              <a:gd name="T1" fmla="*/ 0 h 4215"/>
              <a:gd name="T2" fmla="*/ 5751 w 5751"/>
              <a:gd name="T3" fmla="*/ 0 h 4215"/>
              <a:gd name="T4" fmla="*/ 5751 w 5751"/>
              <a:gd name="T5" fmla="*/ 3375 h 4215"/>
              <a:gd name="T6" fmla="*/ 1669 w 5751"/>
              <a:gd name="T7" fmla="*/ 4215 h 4215"/>
              <a:gd name="T8" fmla="*/ 0 w 5751"/>
              <a:gd name="T9" fmla="*/ 0 h 4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1" h="4215">
                <a:moveTo>
                  <a:pt x="0" y="0"/>
                </a:moveTo>
                <a:lnTo>
                  <a:pt x="5751" y="0"/>
                </a:lnTo>
                <a:lnTo>
                  <a:pt x="5751" y="3375"/>
                </a:lnTo>
                <a:lnTo>
                  <a:pt x="1669" y="4215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26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ллаж из 1 фото слева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21"/>
          </p:nvPr>
        </p:nvSpPr>
        <p:spPr>
          <a:xfrm>
            <a:off x="-12699" y="653952"/>
            <a:ext cx="4655166" cy="4285151"/>
          </a:xfrm>
          <a:custGeom>
            <a:avLst/>
            <a:gdLst>
              <a:gd name="connsiteX0" fmla="*/ 3178178 w 9310331"/>
              <a:gd name="connsiteY0" fmla="*/ 6349 h 8571625"/>
              <a:gd name="connsiteX1" fmla="*/ 9258301 w 9310331"/>
              <a:gd name="connsiteY1" fmla="*/ 12699 h 8571625"/>
              <a:gd name="connsiteX2" fmla="*/ 9310331 w 9310331"/>
              <a:gd name="connsiteY2" fmla="*/ 4485297 h 8571625"/>
              <a:gd name="connsiteX3" fmla="*/ 5060952 w 9310331"/>
              <a:gd name="connsiteY3" fmla="*/ 8566151 h 8571625"/>
              <a:gd name="connsiteX4" fmla="*/ 24296 w 9310331"/>
              <a:gd name="connsiteY4" fmla="*/ 8571625 h 8571625"/>
              <a:gd name="connsiteX5" fmla="*/ 0 w 9310331"/>
              <a:gd name="connsiteY5" fmla="*/ 3098799 h 8571625"/>
              <a:gd name="connsiteX6" fmla="*/ 19051 w 9310331"/>
              <a:gd name="connsiteY6" fmla="*/ 0 h 8571625"/>
              <a:gd name="connsiteX7" fmla="*/ 3066416 w 9310331"/>
              <a:gd name="connsiteY7" fmla="*/ 4762 h 8571625"/>
              <a:gd name="connsiteX8" fmla="*/ 23496 w 9310331"/>
              <a:gd name="connsiteY8" fmla="*/ 2972435 h 8571625"/>
              <a:gd name="connsiteX9" fmla="*/ 19051 w 9310331"/>
              <a:gd name="connsiteY9" fmla="*/ 0 h 8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0331" h="8571625">
                <a:moveTo>
                  <a:pt x="3178178" y="6349"/>
                </a:moveTo>
                <a:lnTo>
                  <a:pt x="9258301" y="12699"/>
                </a:lnTo>
                <a:lnTo>
                  <a:pt x="9310331" y="4485297"/>
                </a:lnTo>
                <a:lnTo>
                  <a:pt x="5060952" y="8566151"/>
                </a:lnTo>
                <a:lnTo>
                  <a:pt x="24296" y="8571625"/>
                </a:lnTo>
                <a:cubicBezTo>
                  <a:pt x="16196" y="6747350"/>
                  <a:pt x="8100" y="4923074"/>
                  <a:pt x="0" y="3098799"/>
                </a:cubicBezTo>
                <a:close/>
                <a:moveTo>
                  <a:pt x="19051" y="0"/>
                </a:moveTo>
                <a:lnTo>
                  <a:pt x="3066416" y="4762"/>
                </a:lnTo>
                <a:lnTo>
                  <a:pt x="23496" y="2972435"/>
                </a:lnTo>
                <a:cubicBezTo>
                  <a:pt x="22014" y="1981623"/>
                  <a:pt x="20533" y="990812"/>
                  <a:pt x="19051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02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отрудники - руково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2308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10098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67890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25681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83471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841261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99053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956845" y="1761158"/>
            <a:ext cx="910964" cy="129936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7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отрудники - руководство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2312" y="149359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2312" y="263291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52312" y="377223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91843" y="149359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91843" y="263291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31368" y="149359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31368" y="263291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291843" y="3772237"/>
            <a:ext cx="957943" cy="9576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37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 фотограф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0035" y="1487485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81544" y="1487485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03046" y="1487485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24552" y="1487485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46061" y="1487485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0035" y="3047530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381544" y="3047530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903046" y="3047530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24552" y="3047530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946061" y="3047530"/>
            <a:ext cx="1337915" cy="126980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фото и краткие тези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0574" y="1625354"/>
            <a:ext cx="1807029" cy="180675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6174" y="1625354"/>
            <a:ext cx="1807029" cy="180675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2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Grp="1"/>
          </p:cNvSpPr>
          <p:nvPr>
            <p:ph type="pic" sz="quarter" idx="15"/>
          </p:nvPr>
        </p:nvSpPr>
        <p:spPr bwMode="auto">
          <a:xfrm>
            <a:off x="624534" y="1001608"/>
            <a:ext cx="1609724" cy="1610729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301374" y="3063576"/>
            <a:ext cx="2265241" cy="159804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6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на весь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75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лл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" y="780798"/>
            <a:ext cx="4536757" cy="2019877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24867" y="780797"/>
            <a:ext cx="4542885" cy="404281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2885328"/>
            <a:ext cx="2251276" cy="193827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39388" y="2885328"/>
            <a:ext cx="2197374" cy="193827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05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фото = 2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2314226"/>
            <a:ext cx="4572000" cy="2517323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2314226"/>
            <a:ext cx="4572000" cy="2517323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53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фото = 3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2603029"/>
            <a:ext cx="3048000" cy="222851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48000" y="2603029"/>
            <a:ext cx="3048000" cy="222851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6000" y="2603029"/>
            <a:ext cx="3048000" cy="222851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32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542819"/>
            <a:ext cx="9144000" cy="210785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6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фото = 3 тезиса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2"/>
          </p:nvPr>
        </p:nvSpPr>
        <p:spPr>
          <a:xfrm>
            <a:off x="427038" y="2359779"/>
            <a:ext cx="2188370" cy="24916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3"/>
          </p:nvPr>
        </p:nvSpPr>
        <p:spPr>
          <a:xfrm>
            <a:off x="3474297" y="2359779"/>
            <a:ext cx="2188370" cy="24916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4"/>
          </p:nvPr>
        </p:nvSpPr>
        <p:spPr>
          <a:xfrm>
            <a:off x="6509659" y="2359779"/>
            <a:ext cx="2188370" cy="24916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4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тезиса =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3"/>
          <p:cNvSpPr>
            <a:spLocks noGrp="1"/>
          </p:cNvSpPr>
          <p:nvPr>
            <p:ph type="pic" sz="quarter" idx="11"/>
          </p:nvPr>
        </p:nvSpPr>
        <p:spPr>
          <a:xfrm>
            <a:off x="2681731" y="1609296"/>
            <a:ext cx="1724702" cy="1724435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2"/>
          </p:nvPr>
        </p:nvSpPr>
        <p:spPr>
          <a:xfrm>
            <a:off x="4737573" y="1609296"/>
            <a:ext cx="1724702" cy="1724435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6793413" y="1609296"/>
            <a:ext cx="1724702" cy="1724435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625893" y="1609296"/>
            <a:ext cx="1724702" cy="1724435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15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 тезисов = 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1103315" y="1488056"/>
            <a:ext cx="1335881" cy="1603921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9" name="Freeform 6"/>
          <p:cNvSpPr>
            <a:spLocks noGrp="1"/>
          </p:cNvSpPr>
          <p:nvPr>
            <p:ph type="pic" sz="quarter" idx="11"/>
          </p:nvPr>
        </p:nvSpPr>
        <p:spPr bwMode="auto">
          <a:xfrm>
            <a:off x="2439592" y="1488056"/>
            <a:ext cx="1335881" cy="1603921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10" name="Freeform 6"/>
          <p:cNvSpPr>
            <a:spLocks noGrp="1"/>
          </p:cNvSpPr>
          <p:nvPr>
            <p:ph type="pic" sz="quarter" idx="12"/>
          </p:nvPr>
        </p:nvSpPr>
        <p:spPr bwMode="auto">
          <a:xfrm>
            <a:off x="3775078" y="1488056"/>
            <a:ext cx="1335881" cy="1603921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11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5111754" y="1488056"/>
            <a:ext cx="1335881" cy="1603921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5"/>
          </p:nvPr>
        </p:nvSpPr>
        <p:spPr>
          <a:xfrm>
            <a:off x="6445251" y="1493210"/>
            <a:ext cx="1593851" cy="1593604"/>
          </a:xfrm>
          <a:custGeom>
            <a:avLst/>
            <a:gdLst>
              <a:gd name="connsiteX0" fmla="*/ 1593452 w 3187699"/>
              <a:gd name="connsiteY0" fmla="*/ 932095 h 3187700"/>
              <a:gd name="connsiteX1" fmla="*/ 1559262 w 3187699"/>
              <a:gd name="connsiteY1" fmla="*/ 932889 h 3187700"/>
              <a:gd name="connsiteX2" fmla="*/ 1525866 w 3187699"/>
              <a:gd name="connsiteY2" fmla="*/ 935270 h 3187700"/>
              <a:gd name="connsiteX3" fmla="*/ 1493265 w 3187699"/>
              <a:gd name="connsiteY3" fmla="*/ 940034 h 3187700"/>
              <a:gd name="connsiteX4" fmla="*/ 1459870 w 3187699"/>
              <a:gd name="connsiteY4" fmla="*/ 945592 h 3187700"/>
              <a:gd name="connsiteX5" fmla="*/ 1428064 w 3187699"/>
              <a:gd name="connsiteY5" fmla="*/ 951943 h 3187700"/>
              <a:gd name="connsiteX6" fmla="*/ 1397054 w 3187699"/>
              <a:gd name="connsiteY6" fmla="*/ 961471 h 3187700"/>
              <a:gd name="connsiteX7" fmla="*/ 1366043 w 3187699"/>
              <a:gd name="connsiteY7" fmla="*/ 971792 h 3187700"/>
              <a:gd name="connsiteX8" fmla="*/ 1335828 w 3187699"/>
              <a:gd name="connsiteY8" fmla="*/ 982907 h 3187700"/>
              <a:gd name="connsiteX9" fmla="*/ 1306408 w 3187699"/>
              <a:gd name="connsiteY9" fmla="*/ 997198 h 3187700"/>
              <a:gd name="connsiteX10" fmla="*/ 1277783 w 3187699"/>
              <a:gd name="connsiteY10" fmla="*/ 1011489 h 3187700"/>
              <a:gd name="connsiteX11" fmla="*/ 1249954 w 3187699"/>
              <a:gd name="connsiteY11" fmla="*/ 1028162 h 3187700"/>
              <a:gd name="connsiteX12" fmla="*/ 1222919 w 3187699"/>
              <a:gd name="connsiteY12" fmla="*/ 1044835 h 3187700"/>
              <a:gd name="connsiteX13" fmla="*/ 1197475 w 3187699"/>
              <a:gd name="connsiteY13" fmla="*/ 1063096 h 3187700"/>
              <a:gd name="connsiteX14" fmla="*/ 1172825 w 3187699"/>
              <a:gd name="connsiteY14" fmla="*/ 1082945 h 3187700"/>
              <a:gd name="connsiteX15" fmla="*/ 1148176 w 3187699"/>
              <a:gd name="connsiteY15" fmla="*/ 1103587 h 3187700"/>
              <a:gd name="connsiteX16" fmla="*/ 1125117 w 3187699"/>
              <a:gd name="connsiteY16" fmla="*/ 1125024 h 3187700"/>
              <a:gd name="connsiteX17" fmla="*/ 1103649 w 3187699"/>
              <a:gd name="connsiteY17" fmla="*/ 1148842 h 3187700"/>
              <a:gd name="connsiteX18" fmla="*/ 1082180 w 3187699"/>
              <a:gd name="connsiteY18" fmla="*/ 1173455 h 3187700"/>
              <a:gd name="connsiteX19" fmla="*/ 1062302 w 3187699"/>
              <a:gd name="connsiteY19" fmla="*/ 1197273 h 3187700"/>
              <a:gd name="connsiteX20" fmla="*/ 1044013 w 3187699"/>
              <a:gd name="connsiteY20" fmla="*/ 1223473 h 3187700"/>
              <a:gd name="connsiteX21" fmla="*/ 1027316 w 3187699"/>
              <a:gd name="connsiteY21" fmla="*/ 1251262 h 3187700"/>
              <a:gd name="connsiteX22" fmla="*/ 1010618 w 3187699"/>
              <a:gd name="connsiteY22" fmla="*/ 1278256 h 3187700"/>
              <a:gd name="connsiteX23" fmla="*/ 996305 w 3187699"/>
              <a:gd name="connsiteY23" fmla="*/ 1306838 h 3187700"/>
              <a:gd name="connsiteX24" fmla="*/ 983583 w 3187699"/>
              <a:gd name="connsiteY24" fmla="*/ 1336214 h 3187700"/>
              <a:gd name="connsiteX25" fmla="*/ 970861 w 3187699"/>
              <a:gd name="connsiteY25" fmla="*/ 1366384 h 3187700"/>
              <a:gd name="connsiteX26" fmla="*/ 960524 w 3187699"/>
              <a:gd name="connsiteY26" fmla="*/ 1396554 h 3187700"/>
              <a:gd name="connsiteX27" fmla="*/ 951778 w 3187699"/>
              <a:gd name="connsiteY27" fmla="*/ 1428312 h 3187700"/>
              <a:gd name="connsiteX28" fmla="*/ 944621 w 3187699"/>
              <a:gd name="connsiteY28" fmla="*/ 1460864 h 3187700"/>
              <a:gd name="connsiteX29" fmla="*/ 939056 w 3187699"/>
              <a:gd name="connsiteY29" fmla="*/ 1492622 h 3187700"/>
              <a:gd name="connsiteX30" fmla="*/ 934285 w 3187699"/>
              <a:gd name="connsiteY30" fmla="*/ 1525968 h 3187700"/>
              <a:gd name="connsiteX31" fmla="*/ 931899 w 3187699"/>
              <a:gd name="connsiteY31" fmla="*/ 1560107 h 3187700"/>
              <a:gd name="connsiteX32" fmla="*/ 931104 w 3187699"/>
              <a:gd name="connsiteY32" fmla="*/ 1594247 h 3187700"/>
              <a:gd name="connsiteX33" fmla="*/ 931899 w 3187699"/>
              <a:gd name="connsiteY33" fmla="*/ 1627593 h 3187700"/>
              <a:gd name="connsiteX34" fmla="*/ 934285 w 3187699"/>
              <a:gd name="connsiteY34" fmla="*/ 1661733 h 3187700"/>
              <a:gd name="connsiteX35" fmla="*/ 939056 w 3187699"/>
              <a:gd name="connsiteY35" fmla="*/ 1695078 h 3187700"/>
              <a:gd name="connsiteX36" fmla="*/ 944621 w 3187699"/>
              <a:gd name="connsiteY36" fmla="*/ 1727630 h 3187700"/>
              <a:gd name="connsiteX37" fmla="*/ 951778 w 3187699"/>
              <a:gd name="connsiteY37" fmla="*/ 1759388 h 3187700"/>
              <a:gd name="connsiteX38" fmla="*/ 960524 w 3187699"/>
              <a:gd name="connsiteY38" fmla="*/ 1791146 h 3187700"/>
              <a:gd name="connsiteX39" fmla="*/ 970861 w 3187699"/>
              <a:gd name="connsiteY39" fmla="*/ 1821316 h 3187700"/>
              <a:gd name="connsiteX40" fmla="*/ 983583 w 3187699"/>
              <a:gd name="connsiteY40" fmla="*/ 1852280 h 3187700"/>
              <a:gd name="connsiteX41" fmla="*/ 996305 w 3187699"/>
              <a:gd name="connsiteY41" fmla="*/ 1880862 h 3187700"/>
              <a:gd name="connsiteX42" fmla="*/ 1010618 w 3187699"/>
              <a:gd name="connsiteY42" fmla="*/ 1909444 h 3187700"/>
              <a:gd name="connsiteX43" fmla="*/ 1027316 w 3187699"/>
              <a:gd name="connsiteY43" fmla="*/ 1938027 h 3187700"/>
              <a:gd name="connsiteX44" fmla="*/ 1044013 w 3187699"/>
              <a:gd name="connsiteY44" fmla="*/ 1964227 h 3187700"/>
              <a:gd name="connsiteX45" fmla="*/ 1062302 w 3187699"/>
              <a:gd name="connsiteY45" fmla="*/ 1990427 h 3187700"/>
              <a:gd name="connsiteX46" fmla="*/ 1082180 w 3187699"/>
              <a:gd name="connsiteY46" fmla="*/ 2015833 h 3187700"/>
              <a:gd name="connsiteX47" fmla="*/ 1103649 w 3187699"/>
              <a:gd name="connsiteY47" fmla="*/ 2039652 h 3187700"/>
              <a:gd name="connsiteX48" fmla="*/ 1125117 w 3187699"/>
              <a:gd name="connsiteY48" fmla="*/ 2062676 h 3187700"/>
              <a:gd name="connsiteX49" fmla="*/ 1148176 w 3187699"/>
              <a:gd name="connsiteY49" fmla="*/ 2084113 h 3187700"/>
              <a:gd name="connsiteX50" fmla="*/ 1172825 w 3187699"/>
              <a:gd name="connsiteY50" fmla="*/ 2104755 h 3187700"/>
              <a:gd name="connsiteX51" fmla="*/ 1197475 w 3187699"/>
              <a:gd name="connsiteY51" fmla="*/ 2124604 h 3187700"/>
              <a:gd name="connsiteX52" fmla="*/ 1222919 w 3187699"/>
              <a:gd name="connsiteY52" fmla="*/ 2142865 h 3187700"/>
              <a:gd name="connsiteX53" fmla="*/ 1249954 w 3187699"/>
              <a:gd name="connsiteY53" fmla="*/ 2160332 h 3187700"/>
              <a:gd name="connsiteX54" fmla="*/ 1277783 w 3187699"/>
              <a:gd name="connsiteY54" fmla="*/ 2176211 h 3187700"/>
              <a:gd name="connsiteX55" fmla="*/ 1306408 w 3187699"/>
              <a:gd name="connsiteY55" fmla="*/ 2191296 h 3187700"/>
              <a:gd name="connsiteX56" fmla="*/ 1335828 w 3187699"/>
              <a:gd name="connsiteY56" fmla="*/ 2204793 h 3187700"/>
              <a:gd name="connsiteX57" fmla="*/ 1366043 w 3187699"/>
              <a:gd name="connsiteY57" fmla="*/ 2215908 h 3187700"/>
              <a:gd name="connsiteX58" fmla="*/ 1397054 w 3187699"/>
              <a:gd name="connsiteY58" fmla="*/ 2226229 h 3187700"/>
              <a:gd name="connsiteX59" fmla="*/ 1428064 w 3187699"/>
              <a:gd name="connsiteY59" fmla="*/ 2235757 h 3187700"/>
              <a:gd name="connsiteX60" fmla="*/ 1459870 w 3187699"/>
              <a:gd name="connsiteY60" fmla="*/ 2242108 h 3187700"/>
              <a:gd name="connsiteX61" fmla="*/ 1493265 w 3187699"/>
              <a:gd name="connsiteY61" fmla="*/ 2248460 h 3187700"/>
              <a:gd name="connsiteX62" fmla="*/ 1525866 w 3187699"/>
              <a:gd name="connsiteY62" fmla="*/ 2252430 h 3187700"/>
              <a:gd name="connsiteX63" fmla="*/ 1559262 w 3187699"/>
              <a:gd name="connsiteY63" fmla="*/ 2254812 h 3187700"/>
              <a:gd name="connsiteX64" fmla="*/ 1593452 w 3187699"/>
              <a:gd name="connsiteY64" fmla="*/ 2256399 h 3187700"/>
              <a:gd name="connsiteX65" fmla="*/ 1628438 w 3187699"/>
              <a:gd name="connsiteY65" fmla="*/ 2254812 h 3187700"/>
              <a:gd name="connsiteX66" fmla="*/ 1661039 w 3187699"/>
              <a:gd name="connsiteY66" fmla="*/ 2252430 h 3187700"/>
              <a:gd name="connsiteX67" fmla="*/ 1694435 w 3187699"/>
              <a:gd name="connsiteY67" fmla="*/ 2248460 h 3187700"/>
              <a:gd name="connsiteX68" fmla="*/ 1726240 w 3187699"/>
              <a:gd name="connsiteY68" fmla="*/ 2242108 h 3187700"/>
              <a:gd name="connsiteX69" fmla="*/ 1758841 w 3187699"/>
              <a:gd name="connsiteY69" fmla="*/ 2235757 h 3187700"/>
              <a:gd name="connsiteX70" fmla="*/ 1790646 w 3187699"/>
              <a:gd name="connsiteY70" fmla="*/ 2226229 h 3187700"/>
              <a:gd name="connsiteX71" fmla="*/ 1821657 w 3187699"/>
              <a:gd name="connsiteY71" fmla="*/ 2215908 h 3187700"/>
              <a:gd name="connsiteX72" fmla="*/ 1851077 w 3187699"/>
              <a:gd name="connsiteY72" fmla="*/ 2204793 h 3187700"/>
              <a:gd name="connsiteX73" fmla="*/ 1881292 w 3187699"/>
              <a:gd name="connsiteY73" fmla="*/ 2191296 h 3187700"/>
              <a:gd name="connsiteX74" fmla="*/ 1909917 w 3187699"/>
              <a:gd name="connsiteY74" fmla="*/ 2176211 h 3187700"/>
              <a:gd name="connsiteX75" fmla="*/ 1936951 w 3187699"/>
              <a:gd name="connsiteY75" fmla="*/ 2160332 h 3187700"/>
              <a:gd name="connsiteX76" fmla="*/ 1963986 w 3187699"/>
              <a:gd name="connsiteY76" fmla="*/ 2142865 h 3187700"/>
              <a:gd name="connsiteX77" fmla="*/ 1990225 w 3187699"/>
              <a:gd name="connsiteY77" fmla="*/ 2124604 h 3187700"/>
              <a:gd name="connsiteX78" fmla="*/ 2014875 w 3187699"/>
              <a:gd name="connsiteY78" fmla="*/ 2104755 h 3187700"/>
              <a:gd name="connsiteX79" fmla="*/ 2039524 w 3187699"/>
              <a:gd name="connsiteY79" fmla="*/ 2084113 h 3187700"/>
              <a:gd name="connsiteX80" fmla="*/ 2061787 w 3187699"/>
              <a:gd name="connsiteY80" fmla="*/ 2062676 h 3187700"/>
              <a:gd name="connsiteX81" fmla="*/ 2084051 w 3187699"/>
              <a:gd name="connsiteY81" fmla="*/ 2039652 h 3187700"/>
              <a:gd name="connsiteX82" fmla="*/ 2104725 w 3187699"/>
              <a:gd name="connsiteY82" fmla="*/ 2015833 h 3187700"/>
              <a:gd name="connsiteX83" fmla="*/ 2125399 w 3187699"/>
              <a:gd name="connsiteY83" fmla="*/ 1990427 h 3187700"/>
              <a:gd name="connsiteX84" fmla="*/ 2143687 w 3187699"/>
              <a:gd name="connsiteY84" fmla="*/ 1964227 h 3187700"/>
              <a:gd name="connsiteX85" fmla="*/ 2160384 w 3187699"/>
              <a:gd name="connsiteY85" fmla="*/ 1938027 h 3187700"/>
              <a:gd name="connsiteX86" fmla="*/ 2176287 w 3187699"/>
              <a:gd name="connsiteY86" fmla="*/ 1909444 h 3187700"/>
              <a:gd name="connsiteX87" fmla="*/ 2190599 w 3187699"/>
              <a:gd name="connsiteY87" fmla="*/ 1880862 h 3187700"/>
              <a:gd name="connsiteX88" fmla="*/ 2204117 w 3187699"/>
              <a:gd name="connsiteY88" fmla="*/ 1852280 h 3187700"/>
              <a:gd name="connsiteX89" fmla="*/ 2215249 w 3187699"/>
              <a:gd name="connsiteY89" fmla="*/ 1821316 h 3187700"/>
              <a:gd name="connsiteX90" fmla="*/ 2225585 w 3187699"/>
              <a:gd name="connsiteY90" fmla="*/ 1791146 h 3187700"/>
              <a:gd name="connsiteX91" fmla="*/ 2235127 w 3187699"/>
              <a:gd name="connsiteY91" fmla="*/ 1759388 h 3187700"/>
              <a:gd name="connsiteX92" fmla="*/ 2243079 w 3187699"/>
              <a:gd name="connsiteY92" fmla="*/ 1727630 h 3187700"/>
              <a:gd name="connsiteX93" fmla="*/ 2248645 w 3187699"/>
              <a:gd name="connsiteY93" fmla="*/ 1695078 h 3187700"/>
              <a:gd name="connsiteX94" fmla="*/ 2251825 w 3187699"/>
              <a:gd name="connsiteY94" fmla="*/ 1661733 h 3187700"/>
              <a:gd name="connsiteX95" fmla="*/ 2255801 w 3187699"/>
              <a:gd name="connsiteY95" fmla="*/ 1627593 h 3187700"/>
              <a:gd name="connsiteX96" fmla="*/ 2255801 w 3187699"/>
              <a:gd name="connsiteY96" fmla="*/ 1594247 h 3187700"/>
              <a:gd name="connsiteX97" fmla="*/ 2255801 w 3187699"/>
              <a:gd name="connsiteY97" fmla="*/ 1560107 h 3187700"/>
              <a:gd name="connsiteX98" fmla="*/ 2251825 w 3187699"/>
              <a:gd name="connsiteY98" fmla="*/ 1525968 h 3187700"/>
              <a:gd name="connsiteX99" fmla="*/ 2248645 w 3187699"/>
              <a:gd name="connsiteY99" fmla="*/ 1492622 h 3187700"/>
              <a:gd name="connsiteX100" fmla="*/ 2243079 w 3187699"/>
              <a:gd name="connsiteY100" fmla="*/ 1460864 h 3187700"/>
              <a:gd name="connsiteX101" fmla="*/ 2235127 w 3187699"/>
              <a:gd name="connsiteY101" fmla="*/ 1428312 h 3187700"/>
              <a:gd name="connsiteX102" fmla="*/ 2225585 w 3187699"/>
              <a:gd name="connsiteY102" fmla="*/ 1396554 h 3187700"/>
              <a:gd name="connsiteX103" fmla="*/ 2215249 w 3187699"/>
              <a:gd name="connsiteY103" fmla="*/ 1366384 h 3187700"/>
              <a:gd name="connsiteX104" fmla="*/ 2204117 w 3187699"/>
              <a:gd name="connsiteY104" fmla="*/ 1336214 h 3187700"/>
              <a:gd name="connsiteX105" fmla="*/ 2190599 w 3187699"/>
              <a:gd name="connsiteY105" fmla="*/ 1306838 h 3187700"/>
              <a:gd name="connsiteX106" fmla="*/ 2176287 w 3187699"/>
              <a:gd name="connsiteY106" fmla="*/ 1278256 h 3187700"/>
              <a:gd name="connsiteX107" fmla="*/ 2160384 w 3187699"/>
              <a:gd name="connsiteY107" fmla="*/ 1251262 h 3187700"/>
              <a:gd name="connsiteX108" fmla="*/ 2143687 w 3187699"/>
              <a:gd name="connsiteY108" fmla="*/ 1223473 h 3187700"/>
              <a:gd name="connsiteX109" fmla="*/ 2125399 w 3187699"/>
              <a:gd name="connsiteY109" fmla="*/ 1197273 h 3187700"/>
              <a:gd name="connsiteX110" fmla="*/ 2104725 w 3187699"/>
              <a:gd name="connsiteY110" fmla="*/ 1173455 h 3187700"/>
              <a:gd name="connsiteX111" fmla="*/ 2084051 w 3187699"/>
              <a:gd name="connsiteY111" fmla="*/ 1148842 h 3187700"/>
              <a:gd name="connsiteX112" fmla="*/ 2061787 w 3187699"/>
              <a:gd name="connsiteY112" fmla="*/ 1125024 h 3187700"/>
              <a:gd name="connsiteX113" fmla="*/ 2039524 w 3187699"/>
              <a:gd name="connsiteY113" fmla="*/ 1103587 h 3187700"/>
              <a:gd name="connsiteX114" fmla="*/ 2014875 w 3187699"/>
              <a:gd name="connsiteY114" fmla="*/ 1082945 h 3187700"/>
              <a:gd name="connsiteX115" fmla="*/ 1990225 w 3187699"/>
              <a:gd name="connsiteY115" fmla="*/ 1063096 h 3187700"/>
              <a:gd name="connsiteX116" fmla="*/ 1963986 w 3187699"/>
              <a:gd name="connsiteY116" fmla="*/ 1044835 h 3187700"/>
              <a:gd name="connsiteX117" fmla="*/ 1936951 w 3187699"/>
              <a:gd name="connsiteY117" fmla="*/ 1028162 h 3187700"/>
              <a:gd name="connsiteX118" fmla="*/ 1909917 w 3187699"/>
              <a:gd name="connsiteY118" fmla="*/ 1011489 h 3187700"/>
              <a:gd name="connsiteX119" fmla="*/ 1881292 w 3187699"/>
              <a:gd name="connsiteY119" fmla="*/ 997198 h 3187700"/>
              <a:gd name="connsiteX120" fmla="*/ 1851077 w 3187699"/>
              <a:gd name="connsiteY120" fmla="*/ 982907 h 3187700"/>
              <a:gd name="connsiteX121" fmla="*/ 1821657 w 3187699"/>
              <a:gd name="connsiteY121" fmla="*/ 971792 h 3187700"/>
              <a:gd name="connsiteX122" fmla="*/ 1790646 w 3187699"/>
              <a:gd name="connsiteY122" fmla="*/ 961471 h 3187700"/>
              <a:gd name="connsiteX123" fmla="*/ 1758841 w 3187699"/>
              <a:gd name="connsiteY123" fmla="*/ 951943 h 3187700"/>
              <a:gd name="connsiteX124" fmla="*/ 1726240 w 3187699"/>
              <a:gd name="connsiteY124" fmla="*/ 945592 h 3187700"/>
              <a:gd name="connsiteX125" fmla="*/ 1694435 w 3187699"/>
              <a:gd name="connsiteY125" fmla="*/ 940034 h 3187700"/>
              <a:gd name="connsiteX126" fmla="*/ 1661039 w 3187699"/>
              <a:gd name="connsiteY126" fmla="*/ 935270 h 3187700"/>
              <a:gd name="connsiteX127" fmla="*/ 1628438 w 3187699"/>
              <a:gd name="connsiteY127" fmla="*/ 932889 h 3187700"/>
              <a:gd name="connsiteX128" fmla="*/ 1593452 w 3187699"/>
              <a:gd name="connsiteY128" fmla="*/ 0 h 3187700"/>
              <a:gd name="connsiteX129" fmla="*/ 1675351 w 3187699"/>
              <a:gd name="connsiteY129" fmla="*/ 2382 h 3187700"/>
              <a:gd name="connsiteX130" fmla="*/ 1756455 w 3187699"/>
              <a:gd name="connsiteY130" fmla="*/ 7940 h 3187700"/>
              <a:gd name="connsiteX131" fmla="*/ 1836764 w 3187699"/>
              <a:gd name="connsiteY131" fmla="*/ 18261 h 3187700"/>
              <a:gd name="connsiteX132" fmla="*/ 1914687 w 3187699"/>
              <a:gd name="connsiteY132" fmla="*/ 33346 h 3187700"/>
              <a:gd name="connsiteX133" fmla="*/ 1992611 w 3187699"/>
              <a:gd name="connsiteY133" fmla="*/ 50019 h 3187700"/>
              <a:gd name="connsiteX134" fmla="*/ 2068149 w 3187699"/>
              <a:gd name="connsiteY134" fmla="*/ 72249 h 3187700"/>
              <a:gd name="connsiteX135" fmla="*/ 2142096 w 3187699"/>
              <a:gd name="connsiteY135" fmla="*/ 96862 h 3187700"/>
              <a:gd name="connsiteX136" fmla="*/ 2214453 w 3187699"/>
              <a:gd name="connsiteY136" fmla="*/ 125444 h 3187700"/>
              <a:gd name="connsiteX137" fmla="*/ 2284425 w 3187699"/>
              <a:gd name="connsiteY137" fmla="*/ 157996 h 3187700"/>
              <a:gd name="connsiteX138" fmla="*/ 2352807 w 3187699"/>
              <a:gd name="connsiteY138" fmla="*/ 192135 h 3187700"/>
              <a:gd name="connsiteX139" fmla="*/ 2420394 w 3187699"/>
              <a:gd name="connsiteY139" fmla="*/ 231039 h 3187700"/>
              <a:gd name="connsiteX140" fmla="*/ 2484800 w 3187699"/>
              <a:gd name="connsiteY140" fmla="*/ 272324 h 3187700"/>
              <a:gd name="connsiteX141" fmla="*/ 2547615 w 3187699"/>
              <a:gd name="connsiteY141" fmla="*/ 316785 h 3187700"/>
              <a:gd name="connsiteX142" fmla="*/ 2607251 w 3187699"/>
              <a:gd name="connsiteY142" fmla="*/ 363628 h 3187700"/>
              <a:gd name="connsiteX143" fmla="*/ 2665296 w 3187699"/>
              <a:gd name="connsiteY143" fmla="*/ 414441 h 3187700"/>
              <a:gd name="connsiteX144" fmla="*/ 2720160 w 3187699"/>
              <a:gd name="connsiteY144" fmla="*/ 466841 h 3187700"/>
              <a:gd name="connsiteX145" fmla="*/ 2773434 w 3187699"/>
              <a:gd name="connsiteY145" fmla="*/ 521624 h 3187700"/>
              <a:gd name="connsiteX146" fmla="*/ 2823528 w 3187699"/>
              <a:gd name="connsiteY146" fmla="*/ 580376 h 3187700"/>
              <a:gd name="connsiteX147" fmla="*/ 2871236 w 3187699"/>
              <a:gd name="connsiteY147" fmla="*/ 640716 h 3187700"/>
              <a:gd name="connsiteX148" fmla="*/ 2914968 w 3187699"/>
              <a:gd name="connsiteY148" fmla="*/ 702644 h 3187700"/>
              <a:gd name="connsiteX149" fmla="*/ 2957111 w 3187699"/>
              <a:gd name="connsiteY149" fmla="*/ 767748 h 3187700"/>
              <a:gd name="connsiteX150" fmla="*/ 2995277 w 3187699"/>
              <a:gd name="connsiteY150" fmla="*/ 834439 h 3187700"/>
              <a:gd name="connsiteX151" fmla="*/ 3031058 w 3187699"/>
              <a:gd name="connsiteY151" fmla="*/ 902719 h 3187700"/>
              <a:gd name="connsiteX152" fmla="*/ 3062863 w 3187699"/>
              <a:gd name="connsiteY152" fmla="*/ 974174 h 3187700"/>
              <a:gd name="connsiteX153" fmla="*/ 3091489 w 3187699"/>
              <a:gd name="connsiteY153" fmla="*/ 1046423 h 3187700"/>
              <a:gd name="connsiteX154" fmla="*/ 3116933 w 3187699"/>
              <a:gd name="connsiteY154" fmla="*/ 1120260 h 3187700"/>
              <a:gd name="connsiteX155" fmla="*/ 3137607 w 3187699"/>
              <a:gd name="connsiteY155" fmla="*/ 1196479 h 3187700"/>
              <a:gd name="connsiteX156" fmla="*/ 3155895 w 3187699"/>
              <a:gd name="connsiteY156" fmla="*/ 1272698 h 3187700"/>
              <a:gd name="connsiteX157" fmla="*/ 3169411 w 3187699"/>
              <a:gd name="connsiteY157" fmla="*/ 1352093 h 3187700"/>
              <a:gd name="connsiteX158" fmla="*/ 3179749 w 3187699"/>
              <a:gd name="connsiteY158" fmla="*/ 1430694 h 3187700"/>
              <a:gd name="connsiteX159" fmla="*/ 3185315 w 3187699"/>
              <a:gd name="connsiteY159" fmla="*/ 1512470 h 3187700"/>
              <a:gd name="connsiteX160" fmla="*/ 3187699 w 3187699"/>
              <a:gd name="connsiteY160" fmla="*/ 1594247 h 3187700"/>
              <a:gd name="connsiteX161" fmla="*/ 3185315 w 3187699"/>
              <a:gd name="connsiteY161" fmla="*/ 1676024 h 3187700"/>
              <a:gd name="connsiteX162" fmla="*/ 3179749 w 3187699"/>
              <a:gd name="connsiteY162" fmla="*/ 1757006 h 3187700"/>
              <a:gd name="connsiteX163" fmla="*/ 3169411 w 3187699"/>
              <a:gd name="connsiteY163" fmla="*/ 1837195 h 3187700"/>
              <a:gd name="connsiteX164" fmla="*/ 3155895 w 3187699"/>
              <a:gd name="connsiteY164" fmla="*/ 1915002 h 3187700"/>
              <a:gd name="connsiteX165" fmla="*/ 3137607 w 3187699"/>
              <a:gd name="connsiteY165" fmla="*/ 1992015 h 3187700"/>
              <a:gd name="connsiteX166" fmla="*/ 3116933 w 3187699"/>
              <a:gd name="connsiteY166" fmla="*/ 2068234 h 3187700"/>
              <a:gd name="connsiteX167" fmla="*/ 3091489 w 3187699"/>
              <a:gd name="connsiteY167" fmla="*/ 2142071 h 3187700"/>
              <a:gd name="connsiteX168" fmla="*/ 3062863 w 3187699"/>
              <a:gd name="connsiteY168" fmla="*/ 2213526 h 3187700"/>
              <a:gd name="connsiteX169" fmla="*/ 3031058 w 3187699"/>
              <a:gd name="connsiteY169" fmla="*/ 2284982 h 3187700"/>
              <a:gd name="connsiteX170" fmla="*/ 2995277 w 3187699"/>
              <a:gd name="connsiteY170" fmla="*/ 2353261 h 3187700"/>
              <a:gd name="connsiteX171" fmla="*/ 2957111 w 3187699"/>
              <a:gd name="connsiteY171" fmla="*/ 2419953 h 3187700"/>
              <a:gd name="connsiteX172" fmla="*/ 2914968 w 3187699"/>
              <a:gd name="connsiteY172" fmla="*/ 2485056 h 3187700"/>
              <a:gd name="connsiteX173" fmla="*/ 2871236 w 3187699"/>
              <a:gd name="connsiteY173" fmla="*/ 2547778 h 3187700"/>
              <a:gd name="connsiteX174" fmla="*/ 2823528 w 3187699"/>
              <a:gd name="connsiteY174" fmla="*/ 2607324 h 3187700"/>
              <a:gd name="connsiteX175" fmla="*/ 2773434 w 3187699"/>
              <a:gd name="connsiteY175" fmla="*/ 2666076 h 3187700"/>
              <a:gd name="connsiteX176" fmla="*/ 2720160 w 3187699"/>
              <a:gd name="connsiteY176" fmla="*/ 2720859 h 3187700"/>
              <a:gd name="connsiteX177" fmla="*/ 2665296 w 3187699"/>
              <a:gd name="connsiteY177" fmla="*/ 2773259 h 3187700"/>
              <a:gd name="connsiteX178" fmla="*/ 2607251 w 3187699"/>
              <a:gd name="connsiteY178" fmla="*/ 2824072 h 3187700"/>
              <a:gd name="connsiteX179" fmla="*/ 2547615 w 3187699"/>
              <a:gd name="connsiteY179" fmla="*/ 2870915 h 3187700"/>
              <a:gd name="connsiteX180" fmla="*/ 2484800 w 3187699"/>
              <a:gd name="connsiteY180" fmla="*/ 2915376 h 3187700"/>
              <a:gd name="connsiteX181" fmla="*/ 2420394 w 3187699"/>
              <a:gd name="connsiteY181" fmla="*/ 2956661 h 3187700"/>
              <a:gd name="connsiteX182" fmla="*/ 2352807 w 3187699"/>
              <a:gd name="connsiteY182" fmla="*/ 2995565 h 3187700"/>
              <a:gd name="connsiteX183" fmla="*/ 2284425 w 3187699"/>
              <a:gd name="connsiteY183" fmla="*/ 3031292 h 3187700"/>
              <a:gd name="connsiteX184" fmla="*/ 2214453 w 3187699"/>
              <a:gd name="connsiteY184" fmla="*/ 3062256 h 3187700"/>
              <a:gd name="connsiteX185" fmla="*/ 2142096 w 3187699"/>
              <a:gd name="connsiteY185" fmla="*/ 3090839 h 3187700"/>
              <a:gd name="connsiteX186" fmla="*/ 2068149 w 3187699"/>
              <a:gd name="connsiteY186" fmla="*/ 3116245 h 3187700"/>
              <a:gd name="connsiteX187" fmla="*/ 1992611 w 3187699"/>
              <a:gd name="connsiteY187" fmla="*/ 3137681 h 3187700"/>
              <a:gd name="connsiteX188" fmla="*/ 1914687 w 3187699"/>
              <a:gd name="connsiteY188" fmla="*/ 3155942 h 3187700"/>
              <a:gd name="connsiteX189" fmla="*/ 1836764 w 3187699"/>
              <a:gd name="connsiteY189" fmla="*/ 3169439 h 3187700"/>
              <a:gd name="connsiteX190" fmla="*/ 1756455 w 3187699"/>
              <a:gd name="connsiteY190" fmla="*/ 3179761 h 3187700"/>
              <a:gd name="connsiteX191" fmla="*/ 1675351 w 3187699"/>
              <a:gd name="connsiteY191" fmla="*/ 3185318 h 3187700"/>
              <a:gd name="connsiteX192" fmla="*/ 1593452 w 3187699"/>
              <a:gd name="connsiteY192" fmla="*/ 3187700 h 3187700"/>
              <a:gd name="connsiteX193" fmla="*/ 1511553 w 3187699"/>
              <a:gd name="connsiteY193" fmla="*/ 3185318 h 3187700"/>
              <a:gd name="connsiteX194" fmla="*/ 1431245 w 3187699"/>
              <a:gd name="connsiteY194" fmla="*/ 3179761 h 3187700"/>
              <a:gd name="connsiteX195" fmla="*/ 1350936 w 3187699"/>
              <a:gd name="connsiteY195" fmla="*/ 3169439 h 3187700"/>
              <a:gd name="connsiteX196" fmla="*/ 1272217 w 3187699"/>
              <a:gd name="connsiteY196" fmla="*/ 3155942 h 3187700"/>
              <a:gd name="connsiteX197" fmla="*/ 1195089 w 3187699"/>
              <a:gd name="connsiteY197" fmla="*/ 3137681 h 3187700"/>
              <a:gd name="connsiteX198" fmla="*/ 1119551 w 3187699"/>
              <a:gd name="connsiteY198" fmla="*/ 3116245 h 3187700"/>
              <a:gd name="connsiteX199" fmla="*/ 1045604 w 3187699"/>
              <a:gd name="connsiteY199" fmla="*/ 3090839 h 3187700"/>
              <a:gd name="connsiteX200" fmla="*/ 973246 w 3187699"/>
              <a:gd name="connsiteY200" fmla="*/ 3062256 h 3187700"/>
              <a:gd name="connsiteX201" fmla="*/ 902479 w 3187699"/>
              <a:gd name="connsiteY201" fmla="*/ 3031292 h 3187700"/>
              <a:gd name="connsiteX202" fmla="*/ 833303 w 3187699"/>
              <a:gd name="connsiteY202" fmla="*/ 2995565 h 3187700"/>
              <a:gd name="connsiteX203" fmla="*/ 767306 w 3187699"/>
              <a:gd name="connsiteY203" fmla="*/ 2956661 h 3187700"/>
              <a:gd name="connsiteX204" fmla="*/ 702105 w 3187699"/>
              <a:gd name="connsiteY204" fmla="*/ 2915376 h 3187700"/>
              <a:gd name="connsiteX205" fmla="*/ 640084 w 3187699"/>
              <a:gd name="connsiteY205" fmla="*/ 2870915 h 3187700"/>
              <a:gd name="connsiteX206" fmla="*/ 579654 w 3187699"/>
              <a:gd name="connsiteY206" fmla="*/ 2824072 h 3187700"/>
              <a:gd name="connsiteX207" fmla="*/ 522404 w 3187699"/>
              <a:gd name="connsiteY207" fmla="*/ 2773259 h 3187700"/>
              <a:gd name="connsiteX208" fmla="*/ 465950 w 3187699"/>
              <a:gd name="connsiteY208" fmla="*/ 2720859 h 3187700"/>
              <a:gd name="connsiteX209" fmla="*/ 413471 w 3187699"/>
              <a:gd name="connsiteY209" fmla="*/ 2666076 h 3187700"/>
              <a:gd name="connsiteX210" fmla="*/ 362582 w 3187699"/>
              <a:gd name="connsiteY210" fmla="*/ 2607324 h 3187700"/>
              <a:gd name="connsiteX211" fmla="*/ 315669 w 3187699"/>
              <a:gd name="connsiteY211" fmla="*/ 2547778 h 3187700"/>
              <a:gd name="connsiteX212" fmla="*/ 271141 w 3187699"/>
              <a:gd name="connsiteY212" fmla="*/ 2485056 h 3187700"/>
              <a:gd name="connsiteX213" fmla="*/ 229794 w 3187699"/>
              <a:gd name="connsiteY213" fmla="*/ 2419953 h 3187700"/>
              <a:gd name="connsiteX214" fmla="*/ 192423 w 3187699"/>
              <a:gd name="connsiteY214" fmla="*/ 2353261 h 3187700"/>
              <a:gd name="connsiteX215" fmla="*/ 156642 w 3187699"/>
              <a:gd name="connsiteY215" fmla="*/ 2284982 h 3187700"/>
              <a:gd name="connsiteX216" fmla="*/ 124836 w 3187699"/>
              <a:gd name="connsiteY216" fmla="*/ 2213526 h 3187700"/>
              <a:gd name="connsiteX217" fmla="*/ 96211 w 3187699"/>
              <a:gd name="connsiteY217" fmla="*/ 2142071 h 3187700"/>
              <a:gd name="connsiteX218" fmla="*/ 70767 w 3187699"/>
              <a:gd name="connsiteY218" fmla="*/ 2068234 h 3187700"/>
              <a:gd name="connsiteX219" fmla="*/ 49298 w 3187699"/>
              <a:gd name="connsiteY219" fmla="*/ 1992015 h 3187700"/>
              <a:gd name="connsiteX220" fmla="*/ 31805 w 3187699"/>
              <a:gd name="connsiteY220" fmla="*/ 1915002 h 3187700"/>
              <a:gd name="connsiteX221" fmla="*/ 18288 w 3187699"/>
              <a:gd name="connsiteY221" fmla="*/ 1837195 h 3187700"/>
              <a:gd name="connsiteX222" fmla="*/ 7951 w 3187699"/>
              <a:gd name="connsiteY222" fmla="*/ 1757006 h 3187700"/>
              <a:gd name="connsiteX223" fmla="*/ 795 w 3187699"/>
              <a:gd name="connsiteY223" fmla="*/ 1676024 h 3187700"/>
              <a:gd name="connsiteX224" fmla="*/ 0 w 3187699"/>
              <a:gd name="connsiteY224" fmla="*/ 1594247 h 3187700"/>
              <a:gd name="connsiteX225" fmla="*/ 795 w 3187699"/>
              <a:gd name="connsiteY225" fmla="*/ 1512470 h 3187700"/>
              <a:gd name="connsiteX226" fmla="*/ 7951 w 3187699"/>
              <a:gd name="connsiteY226" fmla="*/ 1430694 h 3187700"/>
              <a:gd name="connsiteX227" fmla="*/ 18288 w 3187699"/>
              <a:gd name="connsiteY227" fmla="*/ 1352093 h 3187700"/>
              <a:gd name="connsiteX228" fmla="*/ 31805 w 3187699"/>
              <a:gd name="connsiteY228" fmla="*/ 1272698 h 3187700"/>
              <a:gd name="connsiteX229" fmla="*/ 49298 w 3187699"/>
              <a:gd name="connsiteY229" fmla="*/ 1196479 h 3187700"/>
              <a:gd name="connsiteX230" fmla="*/ 70767 w 3187699"/>
              <a:gd name="connsiteY230" fmla="*/ 1120260 h 3187700"/>
              <a:gd name="connsiteX231" fmla="*/ 96211 w 3187699"/>
              <a:gd name="connsiteY231" fmla="*/ 1046423 h 3187700"/>
              <a:gd name="connsiteX232" fmla="*/ 124836 w 3187699"/>
              <a:gd name="connsiteY232" fmla="*/ 974174 h 3187700"/>
              <a:gd name="connsiteX233" fmla="*/ 156642 w 3187699"/>
              <a:gd name="connsiteY233" fmla="*/ 902719 h 3187700"/>
              <a:gd name="connsiteX234" fmla="*/ 192423 w 3187699"/>
              <a:gd name="connsiteY234" fmla="*/ 834439 h 3187700"/>
              <a:gd name="connsiteX235" fmla="*/ 229794 w 3187699"/>
              <a:gd name="connsiteY235" fmla="*/ 767748 h 3187700"/>
              <a:gd name="connsiteX236" fmla="*/ 271141 w 3187699"/>
              <a:gd name="connsiteY236" fmla="*/ 702644 h 3187700"/>
              <a:gd name="connsiteX237" fmla="*/ 315669 w 3187699"/>
              <a:gd name="connsiteY237" fmla="*/ 640716 h 3187700"/>
              <a:gd name="connsiteX238" fmla="*/ 362582 w 3187699"/>
              <a:gd name="connsiteY238" fmla="*/ 580376 h 3187700"/>
              <a:gd name="connsiteX239" fmla="*/ 413471 w 3187699"/>
              <a:gd name="connsiteY239" fmla="*/ 521624 h 3187700"/>
              <a:gd name="connsiteX240" fmla="*/ 465950 w 3187699"/>
              <a:gd name="connsiteY240" fmla="*/ 466841 h 3187700"/>
              <a:gd name="connsiteX241" fmla="*/ 522404 w 3187699"/>
              <a:gd name="connsiteY241" fmla="*/ 414441 h 3187700"/>
              <a:gd name="connsiteX242" fmla="*/ 579654 w 3187699"/>
              <a:gd name="connsiteY242" fmla="*/ 363628 h 3187700"/>
              <a:gd name="connsiteX243" fmla="*/ 640084 w 3187699"/>
              <a:gd name="connsiteY243" fmla="*/ 316785 h 3187700"/>
              <a:gd name="connsiteX244" fmla="*/ 702105 w 3187699"/>
              <a:gd name="connsiteY244" fmla="*/ 272324 h 3187700"/>
              <a:gd name="connsiteX245" fmla="*/ 767306 w 3187699"/>
              <a:gd name="connsiteY245" fmla="*/ 231039 h 3187700"/>
              <a:gd name="connsiteX246" fmla="*/ 833303 w 3187699"/>
              <a:gd name="connsiteY246" fmla="*/ 192135 h 3187700"/>
              <a:gd name="connsiteX247" fmla="*/ 902479 w 3187699"/>
              <a:gd name="connsiteY247" fmla="*/ 157996 h 3187700"/>
              <a:gd name="connsiteX248" fmla="*/ 973246 w 3187699"/>
              <a:gd name="connsiteY248" fmla="*/ 125444 h 3187700"/>
              <a:gd name="connsiteX249" fmla="*/ 1045604 w 3187699"/>
              <a:gd name="connsiteY249" fmla="*/ 96862 h 3187700"/>
              <a:gd name="connsiteX250" fmla="*/ 1119551 w 3187699"/>
              <a:gd name="connsiteY250" fmla="*/ 72249 h 3187700"/>
              <a:gd name="connsiteX251" fmla="*/ 1195089 w 3187699"/>
              <a:gd name="connsiteY251" fmla="*/ 50019 h 3187700"/>
              <a:gd name="connsiteX252" fmla="*/ 1272217 w 3187699"/>
              <a:gd name="connsiteY252" fmla="*/ 33346 h 3187700"/>
              <a:gd name="connsiteX253" fmla="*/ 1350936 w 3187699"/>
              <a:gd name="connsiteY253" fmla="*/ 18261 h 3187700"/>
              <a:gd name="connsiteX254" fmla="*/ 1431245 w 3187699"/>
              <a:gd name="connsiteY254" fmla="*/ 7940 h 3187700"/>
              <a:gd name="connsiteX255" fmla="*/ 1511553 w 3187699"/>
              <a:gd name="connsiteY255" fmla="*/ 2382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3187699" h="3187700">
                <a:moveTo>
                  <a:pt x="1593452" y="932095"/>
                </a:moveTo>
                <a:lnTo>
                  <a:pt x="1559262" y="932889"/>
                </a:lnTo>
                <a:lnTo>
                  <a:pt x="1525866" y="935270"/>
                </a:lnTo>
                <a:lnTo>
                  <a:pt x="1493265" y="940034"/>
                </a:lnTo>
                <a:lnTo>
                  <a:pt x="1459870" y="945592"/>
                </a:lnTo>
                <a:lnTo>
                  <a:pt x="1428064" y="951943"/>
                </a:lnTo>
                <a:lnTo>
                  <a:pt x="1397054" y="961471"/>
                </a:lnTo>
                <a:lnTo>
                  <a:pt x="1366043" y="971792"/>
                </a:lnTo>
                <a:lnTo>
                  <a:pt x="1335828" y="982907"/>
                </a:lnTo>
                <a:lnTo>
                  <a:pt x="1306408" y="997198"/>
                </a:lnTo>
                <a:lnTo>
                  <a:pt x="1277783" y="1011489"/>
                </a:lnTo>
                <a:lnTo>
                  <a:pt x="1249954" y="1028162"/>
                </a:lnTo>
                <a:lnTo>
                  <a:pt x="1222919" y="1044835"/>
                </a:lnTo>
                <a:lnTo>
                  <a:pt x="1197475" y="1063096"/>
                </a:lnTo>
                <a:lnTo>
                  <a:pt x="1172825" y="1082945"/>
                </a:lnTo>
                <a:lnTo>
                  <a:pt x="1148176" y="1103587"/>
                </a:lnTo>
                <a:lnTo>
                  <a:pt x="1125117" y="1125024"/>
                </a:lnTo>
                <a:lnTo>
                  <a:pt x="1103649" y="1148842"/>
                </a:lnTo>
                <a:lnTo>
                  <a:pt x="1082180" y="1173455"/>
                </a:lnTo>
                <a:lnTo>
                  <a:pt x="1062302" y="1197273"/>
                </a:lnTo>
                <a:lnTo>
                  <a:pt x="1044013" y="1223473"/>
                </a:lnTo>
                <a:lnTo>
                  <a:pt x="1027316" y="1251262"/>
                </a:lnTo>
                <a:lnTo>
                  <a:pt x="1010618" y="1278256"/>
                </a:lnTo>
                <a:lnTo>
                  <a:pt x="996305" y="1306838"/>
                </a:lnTo>
                <a:lnTo>
                  <a:pt x="983583" y="1336214"/>
                </a:lnTo>
                <a:lnTo>
                  <a:pt x="970861" y="1366384"/>
                </a:lnTo>
                <a:lnTo>
                  <a:pt x="960524" y="1396554"/>
                </a:lnTo>
                <a:lnTo>
                  <a:pt x="951778" y="1428312"/>
                </a:lnTo>
                <a:lnTo>
                  <a:pt x="944621" y="1460864"/>
                </a:lnTo>
                <a:lnTo>
                  <a:pt x="939056" y="1492622"/>
                </a:lnTo>
                <a:lnTo>
                  <a:pt x="934285" y="1525968"/>
                </a:lnTo>
                <a:lnTo>
                  <a:pt x="931899" y="1560107"/>
                </a:lnTo>
                <a:lnTo>
                  <a:pt x="931104" y="1594247"/>
                </a:lnTo>
                <a:lnTo>
                  <a:pt x="931899" y="1627593"/>
                </a:lnTo>
                <a:lnTo>
                  <a:pt x="934285" y="1661733"/>
                </a:lnTo>
                <a:lnTo>
                  <a:pt x="939056" y="1695078"/>
                </a:lnTo>
                <a:lnTo>
                  <a:pt x="944621" y="1727630"/>
                </a:lnTo>
                <a:lnTo>
                  <a:pt x="951778" y="1759388"/>
                </a:lnTo>
                <a:lnTo>
                  <a:pt x="960524" y="1791146"/>
                </a:lnTo>
                <a:lnTo>
                  <a:pt x="970861" y="1821316"/>
                </a:lnTo>
                <a:lnTo>
                  <a:pt x="983583" y="1852280"/>
                </a:lnTo>
                <a:lnTo>
                  <a:pt x="996305" y="1880862"/>
                </a:lnTo>
                <a:lnTo>
                  <a:pt x="1010618" y="1909444"/>
                </a:lnTo>
                <a:lnTo>
                  <a:pt x="1027316" y="1938027"/>
                </a:lnTo>
                <a:lnTo>
                  <a:pt x="1044013" y="1964227"/>
                </a:lnTo>
                <a:lnTo>
                  <a:pt x="1062302" y="1990427"/>
                </a:lnTo>
                <a:lnTo>
                  <a:pt x="1082180" y="2015833"/>
                </a:lnTo>
                <a:lnTo>
                  <a:pt x="1103649" y="2039652"/>
                </a:lnTo>
                <a:lnTo>
                  <a:pt x="1125117" y="2062676"/>
                </a:lnTo>
                <a:lnTo>
                  <a:pt x="1148176" y="2084113"/>
                </a:lnTo>
                <a:lnTo>
                  <a:pt x="1172825" y="2104755"/>
                </a:lnTo>
                <a:lnTo>
                  <a:pt x="1197475" y="2124604"/>
                </a:lnTo>
                <a:lnTo>
                  <a:pt x="1222919" y="2142865"/>
                </a:lnTo>
                <a:lnTo>
                  <a:pt x="1249954" y="2160332"/>
                </a:lnTo>
                <a:lnTo>
                  <a:pt x="1277783" y="2176211"/>
                </a:lnTo>
                <a:lnTo>
                  <a:pt x="1306408" y="2191296"/>
                </a:lnTo>
                <a:lnTo>
                  <a:pt x="1335828" y="2204793"/>
                </a:lnTo>
                <a:lnTo>
                  <a:pt x="1366043" y="2215908"/>
                </a:lnTo>
                <a:lnTo>
                  <a:pt x="1397054" y="2226229"/>
                </a:lnTo>
                <a:lnTo>
                  <a:pt x="1428064" y="2235757"/>
                </a:lnTo>
                <a:lnTo>
                  <a:pt x="1459870" y="2242108"/>
                </a:lnTo>
                <a:lnTo>
                  <a:pt x="1493265" y="2248460"/>
                </a:lnTo>
                <a:lnTo>
                  <a:pt x="1525866" y="2252430"/>
                </a:lnTo>
                <a:lnTo>
                  <a:pt x="1559262" y="2254812"/>
                </a:lnTo>
                <a:lnTo>
                  <a:pt x="1593452" y="2256399"/>
                </a:lnTo>
                <a:lnTo>
                  <a:pt x="1628438" y="2254812"/>
                </a:lnTo>
                <a:lnTo>
                  <a:pt x="1661039" y="2252430"/>
                </a:lnTo>
                <a:lnTo>
                  <a:pt x="1694435" y="2248460"/>
                </a:lnTo>
                <a:lnTo>
                  <a:pt x="1726240" y="2242108"/>
                </a:lnTo>
                <a:lnTo>
                  <a:pt x="1758841" y="2235757"/>
                </a:lnTo>
                <a:lnTo>
                  <a:pt x="1790646" y="2226229"/>
                </a:lnTo>
                <a:lnTo>
                  <a:pt x="1821657" y="2215908"/>
                </a:lnTo>
                <a:lnTo>
                  <a:pt x="1851077" y="2204793"/>
                </a:lnTo>
                <a:lnTo>
                  <a:pt x="1881292" y="2191296"/>
                </a:lnTo>
                <a:lnTo>
                  <a:pt x="1909917" y="2176211"/>
                </a:lnTo>
                <a:lnTo>
                  <a:pt x="1936951" y="2160332"/>
                </a:lnTo>
                <a:lnTo>
                  <a:pt x="1963986" y="2142865"/>
                </a:lnTo>
                <a:lnTo>
                  <a:pt x="1990225" y="2124604"/>
                </a:lnTo>
                <a:lnTo>
                  <a:pt x="2014875" y="2104755"/>
                </a:lnTo>
                <a:lnTo>
                  <a:pt x="2039524" y="2084113"/>
                </a:lnTo>
                <a:lnTo>
                  <a:pt x="2061787" y="2062676"/>
                </a:lnTo>
                <a:lnTo>
                  <a:pt x="2084051" y="2039652"/>
                </a:lnTo>
                <a:lnTo>
                  <a:pt x="2104725" y="2015833"/>
                </a:lnTo>
                <a:lnTo>
                  <a:pt x="2125399" y="1990427"/>
                </a:lnTo>
                <a:lnTo>
                  <a:pt x="2143687" y="1964227"/>
                </a:lnTo>
                <a:lnTo>
                  <a:pt x="2160384" y="1938027"/>
                </a:lnTo>
                <a:lnTo>
                  <a:pt x="2176287" y="1909444"/>
                </a:lnTo>
                <a:lnTo>
                  <a:pt x="2190599" y="1880862"/>
                </a:lnTo>
                <a:lnTo>
                  <a:pt x="2204117" y="1852280"/>
                </a:lnTo>
                <a:lnTo>
                  <a:pt x="2215249" y="1821316"/>
                </a:lnTo>
                <a:lnTo>
                  <a:pt x="2225585" y="1791146"/>
                </a:lnTo>
                <a:lnTo>
                  <a:pt x="2235127" y="1759388"/>
                </a:lnTo>
                <a:lnTo>
                  <a:pt x="2243079" y="1727630"/>
                </a:lnTo>
                <a:lnTo>
                  <a:pt x="2248645" y="1695078"/>
                </a:lnTo>
                <a:lnTo>
                  <a:pt x="2251825" y="1661733"/>
                </a:lnTo>
                <a:lnTo>
                  <a:pt x="2255801" y="1627593"/>
                </a:lnTo>
                <a:lnTo>
                  <a:pt x="2255801" y="1594247"/>
                </a:lnTo>
                <a:lnTo>
                  <a:pt x="2255801" y="1560107"/>
                </a:lnTo>
                <a:lnTo>
                  <a:pt x="2251825" y="1525968"/>
                </a:lnTo>
                <a:lnTo>
                  <a:pt x="2248645" y="1492622"/>
                </a:lnTo>
                <a:lnTo>
                  <a:pt x="2243079" y="1460864"/>
                </a:lnTo>
                <a:lnTo>
                  <a:pt x="2235127" y="1428312"/>
                </a:lnTo>
                <a:lnTo>
                  <a:pt x="2225585" y="1396554"/>
                </a:lnTo>
                <a:lnTo>
                  <a:pt x="2215249" y="1366384"/>
                </a:lnTo>
                <a:lnTo>
                  <a:pt x="2204117" y="1336214"/>
                </a:lnTo>
                <a:lnTo>
                  <a:pt x="2190599" y="1306838"/>
                </a:lnTo>
                <a:lnTo>
                  <a:pt x="2176287" y="1278256"/>
                </a:lnTo>
                <a:lnTo>
                  <a:pt x="2160384" y="1251262"/>
                </a:lnTo>
                <a:lnTo>
                  <a:pt x="2143687" y="1223473"/>
                </a:lnTo>
                <a:lnTo>
                  <a:pt x="2125399" y="1197273"/>
                </a:lnTo>
                <a:lnTo>
                  <a:pt x="2104725" y="1173455"/>
                </a:lnTo>
                <a:lnTo>
                  <a:pt x="2084051" y="1148842"/>
                </a:lnTo>
                <a:lnTo>
                  <a:pt x="2061787" y="1125024"/>
                </a:lnTo>
                <a:lnTo>
                  <a:pt x="2039524" y="1103587"/>
                </a:lnTo>
                <a:lnTo>
                  <a:pt x="2014875" y="1082945"/>
                </a:lnTo>
                <a:lnTo>
                  <a:pt x="1990225" y="1063096"/>
                </a:lnTo>
                <a:lnTo>
                  <a:pt x="1963986" y="1044835"/>
                </a:lnTo>
                <a:lnTo>
                  <a:pt x="1936951" y="1028162"/>
                </a:lnTo>
                <a:lnTo>
                  <a:pt x="1909917" y="1011489"/>
                </a:lnTo>
                <a:lnTo>
                  <a:pt x="1881292" y="997198"/>
                </a:lnTo>
                <a:lnTo>
                  <a:pt x="1851077" y="982907"/>
                </a:lnTo>
                <a:lnTo>
                  <a:pt x="1821657" y="971792"/>
                </a:lnTo>
                <a:lnTo>
                  <a:pt x="1790646" y="961471"/>
                </a:lnTo>
                <a:lnTo>
                  <a:pt x="1758841" y="951943"/>
                </a:lnTo>
                <a:lnTo>
                  <a:pt x="1726240" y="945592"/>
                </a:lnTo>
                <a:lnTo>
                  <a:pt x="1694435" y="940034"/>
                </a:lnTo>
                <a:lnTo>
                  <a:pt x="1661039" y="935270"/>
                </a:lnTo>
                <a:lnTo>
                  <a:pt x="1628438" y="932889"/>
                </a:lnTo>
                <a:close/>
                <a:moveTo>
                  <a:pt x="1593452" y="0"/>
                </a:moveTo>
                <a:lnTo>
                  <a:pt x="1675351" y="2382"/>
                </a:lnTo>
                <a:lnTo>
                  <a:pt x="1756455" y="7940"/>
                </a:lnTo>
                <a:lnTo>
                  <a:pt x="1836764" y="18261"/>
                </a:lnTo>
                <a:lnTo>
                  <a:pt x="1914687" y="33346"/>
                </a:lnTo>
                <a:lnTo>
                  <a:pt x="1992611" y="50019"/>
                </a:lnTo>
                <a:lnTo>
                  <a:pt x="2068149" y="72249"/>
                </a:lnTo>
                <a:lnTo>
                  <a:pt x="2142096" y="96862"/>
                </a:lnTo>
                <a:lnTo>
                  <a:pt x="2214453" y="125444"/>
                </a:lnTo>
                <a:lnTo>
                  <a:pt x="2284425" y="157996"/>
                </a:lnTo>
                <a:lnTo>
                  <a:pt x="2352807" y="192135"/>
                </a:lnTo>
                <a:lnTo>
                  <a:pt x="2420394" y="231039"/>
                </a:lnTo>
                <a:lnTo>
                  <a:pt x="2484800" y="272324"/>
                </a:lnTo>
                <a:lnTo>
                  <a:pt x="2547615" y="316785"/>
                </a:lnTo>
                <a:lnTo>
                  <a:pt x="2607251" y="363628"/>
                </a:lnTo>
                <a:lnTo>
                  <a:pt x="2665296" y="414441"/>
                </a:lnTo>
                <a:lnTo>
                  <a:pt x="2720160" y="466841"/>
                </a:lnTo>
                <a:lnTo>
                  <a:pt x="2773434" y="521624"/>
                </a:lnTo>
                <a:lnTo>
                  <a:pt x="2823528" y="580376"/>
                </a:lnTo>
                <a:lnTo>
                  <a:pt x="2871236" y="640716"/>
                </a:lnTo>
                <a:lnTo>
                  <a:pt x="2914968" y="702644"/>
                </a:lnTo>
                <a:lnTo>
                  <a:pt x="2957111" y="767748"/>
                </a:lnTo>
                <a:lnTo>
                  <a:pt x="2995277" y="834439"/>
                </a:lnTo>
                <a:lnTo>
                  <a:pt x="3031058" y="902719"/>
                </a:lnTo>
                <a:lnTo>
                  <a:pt x="3062863" y="974174"/>
                </a:lnTo>
                <a:lnTo>
                  <a:pt x="3091489" y="1046423"/>
                </a:lnTo>
                <a:lnTo>
                  <a:pt x="3116933" y="1120260"/>
                </a:lnTo>
                <a:lnTo>
                  <a:pt x="3137607" y="1196479"/>
                </a:lnTo>
                <a:lnTo>
                  <a:pt x="3155895" y="1272698"/>
                </a:lnTo>
                <a:lnTo>
                  <a:pt x="3169411" y="1352093"/>
                </a:lnTo>
                <a:lnTo>
                  <a:pt x="3179749" y="1430694"/>
                </a:lnTo>
                <a:lnTo>
                  <a:pt x="3185315" y="1512470"/>
                </a:lnTo>
                <a:lnTo>
                  <a:pt x="3187699" y="1594247"/>
                </a:lnTo>
                <a:lnTo>
                  <a:pt x="3185315" y="1676024"/>
                </a:lnTo>
                <a:lnTo>
                  <a:pt x="3179749" y="1757006"/>
                </a:lnTo>
                <a:lnTo>
                  <a:pt x="3169411" y="1837195"/>
                </a:lnTo>
                <a:lnTo>
                  <a:pt x="3155895" y="1915002"/>
                </a:lnTo>
                <a:lnTo>
                  <a:pt x="3137607" y="1992015"/>
                </a:lnTo>
                <a:lnTo>
                  <a:pt x="3116933" y="2068234"/>
                </a:lnTo>
                <a:lnTo>
                  <a:pt x="3091489" y="2142071"/>
                </a:lnTo>
                <a:lnTo>
                  <a:pt x="3062863" y="2213526"/>
                </a:lnTo>
                <a:lnTo>
                  <a:pt x="3031058" y="2284982"/>
                </a:lnTo>
                <a:lnTo>
                  <a:pt x="2995277" y="2353261"/>
                </a:lnTo>
                <a:lnTo>
                  <a:pt x="2957111" y="2419953"/>
                </a:lnTo>
                <a:lnTo>
                  <a:pt x="2914968" y="2485056"/>
                </a:lnTo>
                <a:lnTo>
                  <a:pt x="2871236" y="2547778"/>
                </a:lnTo>
                <a:lnTo>
                  <a:pt x="2823528" y="2607324"/>
                </a:lnTo>
                <a:lnTo>
                  <a:pt x="2773434" y="2666076"/>
                </a:lnTo>
                <a:lnTo>
                  <a:pt x="2720160" y="2720859"/>
                </a:lnTo>
                <a:lnTo>
                  <a:pt x="2665296" y="2773259"/>
                </a:lnTo>
                <a:lnTo>
                  <a:pt x="2607251" y="2824072"/>
                </a:lnTo>
                <a:lnTo>
                  <a:pt x="2547615" y="2870915"/>
                </a:lnTo>
                <a:lnTo>
                  <a:pt x="2484800" y="2915376"/>
                </a:lnTo>
                <a:lnTo>
                  <a:pt x="2420394" y="2956661"/>
                </a:lnTo>
                <a:lnTo>
                  <a:pt x="2352807" y="2995565"/>
                </a:lnTo>
                <a:lnTo>
                  <a:pt x="2284425" y="3031292"/>
                </a:lnTo>
                <a:lnTo>
                  <a:pt x="2214453" y="3062256"/>
                </a:lnTo>
                <a:lnTo>
                  <a:pt x="2142096" y="3090839"/>
                </a:lnTo>
                <a:lnTo>
                  <a:pt x="2068149" y="3116245"/>
                </a:lnTo>
                <a:lnTo>
                  <a:pt x="1992611" y="3137681"/>
                </a:lnTo>
                <a:lnTo>
                  <a:pt x="1914687" y="3155942"/>
                </a:lnTo>
                <a:lnTo>
                  <a:pt x="1836764" y="3169439"/>
                </a:lnTo>
                <a:lnTo>
                  <a:pt x="1756455" y="3179761"/>
                </a:lnTo>
                <a:lnTo>
                  <a:pt x="1675351" y="3185318"/>
                </a:lnTo>
                <a:lnTo>
                  <a:pt x="1593452" y="3187700"/>
                </a:lnTo>
                <a:lnTo>
                  <a:pt x="1511553" y="3185318"/>
                </a:lnTo>
                <a:lnTo>
                  <a:pt x="1431245" y="3179761"/>
                </a:lnTo>
                <a:lnTo>
                  <a:pt x="1350936" y="3169439"/>
                </a:lnTo>
                <a:lnTo>
                  <a:pt x="1272217" y="3155942"/>
                </a:lnTo>
                <a:lnTo>
                  <a:pt x="1195089" y="3137681"/>
                </a:lnTo>
                <a:lnTo>
                  <a:pt x="1119551" y="3116245"/>
                </a:lnTo>
                <a:lnTo>
                  <a:pt x="1045604" y="3090839"/>
                </a:lnTo>
                <a:lnTo>
                  <a:pt x="973246" y="3062256"/>
                </a:lnTo>
                <a:lnTo>
                  <a:pt x="902479" y="3031292"/>
                </a:lnTo>
                <a:lnTo>
                  <a:pt x="833303" y="2995565"/>
                </a:lnTo>
                <a:lnTo>
                  <a:pt x="767306" y="2956661"/>
                </a:lnTo>
                <a:lnTo>
                  <a:pt x="702105" y="2915376"/>
                </a:lnTo>
                <a:lnTo>
                  <a:pt x="640084" y="2870915"/>
                </a:lnTo>
                <a:lnTo>
                  <a:pt x="579654" y="2824072"/>
                </a:lnTo>
                <a:lnTo>
                  <a:pt x="522404" y="2773259"/>
                </a:lnTo>
                <a:lnTo>
                  <a:pt x="465950" y="2720859"/>
                </a:lnTo>
                <a:lnTo>
                  <a:pt x="413471" y="2666076"/>
                </a:lnTo>
                <a:lnTo>
                  <a:pt x="362582" y="2607324"/>
                </a:lnTo>
                <a:lnTo>
                  <a:pt x="315669" y="2547778"/>
                </a:lnTo>
                <a:lnTo>
                  <a:pt x="271141" y="2485056"/>
                </a:lnTo>
                <a:lnTo>
                  <a:pt x="229794" y="2419953"/>
                </a:lnTo>
                <a:lnTo>
                  <a:pt x="192423" y="2353261"/>
                </a:lnTo>
                <a:lnTo>
                  <a:pt x="156642" y="2284982"/>
                </a:lnTo>
                <a:lnTo>
                  <a:pt x="124836" y="2213526"/>
                </a:lnTo>
                <a:lnTo>
                  <a:pt x="96211" y="2142071"/>
                </a:lnTo>
                <a:lnTo>
                  <a:pt x="70767" y="2068234"/>
                </a:lnTo>
                <a:lnTo>
                  <a:pt x="49298" y="1992015"/>
                </a:lnTo>
                <a:lnTo>
                  <a:pt x="31805" y="1915002"/>
                </a:lnTo>
                <a:lnTo>
                  <a:pt x="18288" y="1837195"/>
                </a:lnTo>
                <a:lnTo>
                  <a:pt x="7951" y="1757006"/>
                </a:lnTo>
                <a:lnTo>
                  <a:pt x="795" y="1676024"/>
                </a:lnTo>
                <a:lnTo>
                  <a:pt x="0" y="1594247"/>
                </a:lnTo>
                <a:lnTo>
                  <a:pt x="795" y="1512470"/>
                </a:lnTo>
                <a:lnTo>
                  <a:pt x="7951" y="1430694"/>
                </a:lnTo>
                <a:lnTo>
                  <a:pt x="18288" y="1352093"/>
                </a:lnTo>
                <a:lnTo>
                  <a:pt x="31805" y="1272698"/>
                </a:lnTo>
                <a:lnTo>
                  <a:pt x="49298" y="1196479"/>
                </a:lnTo>
                <a:lnTo>
                  <a:pt x="70767" y="1120260"/>
                </a:lnTo>
                <a:lnTo>
                  <a:pt x="96211" y="1046423"/>
                </a:lnTo>
                <a:lnTo>
                  <a:pt x="124836" y="974174"/>
                </a:lnTo>
                <a:lnTo>
                  <a:pt x="156642" y="902719"/>
                </a:lnTo>
                <a:lnTo>
                  <a:pt x="192423" y="834439"/>
                </a:lnTo>
                <a:lnTo>
                  <a:pt x="229794" y="767748"/>
                </a:lnTo>
                <a:lnTo>
                  <a:pt x="271141" y="702644"/>
                </a:lnTo>
                <a:lnTo>
                  <a:pt x="315669" y="640716"/>
                </a:lnTo>
                <a:lnTo>
                  <a:pt x="362582" y="580376"/>
                </a:lnTo>
                <a:lnTo>
                  <a:pt x="413471" y="521624"/>
                </a:lnTo>
                <a:lnTo>
                  <a:pt x="465950" y="466841"/>
                </a:lnTo>
                <a:lnTo>
                  <a:pt x="522404" y="414441"/>
                </a:lnTo>
                <a:lnTo>
                  <a:pt x="579654" y="363628"/>
                </a:lnTo>
                <a:lnTo>
                  <a:pt x="640084" y="316785"/>
                </a:lnTo>
                <a:lnTo>
                  <a:pt x="702105" y="272324"/>
                </a:lnTo>
                <a:lnTo>
                  <a:pt x="767306" y="231039"/>
                </a:lnTo>
                <a:lnTo>
                  <a:pt x="833303" y="192135"/>
                </a:lnTo>
                <a:lnTo>
                  <a:pt x="902479" y="157996"/>
                </a:lnTo>
                <a:lnTo>
                  <a:pt x="973246" y="125444"/>
                </a:lnTo>
                <a:lnTo>
                  <a:pt x="1045604" y="96862"/>
                </a:lnTo>
                <a:lnTo>
                  <a:pt x="1119551" y="72249"/>
                </a:lnTo>
                <a:lnTo>
                  <a:pt x="1195089" y="50019"/>
                </a:lnTo>
                <a:lnTo>
                  <a:pt x="1272217" y="33346"/>
                </a:lnTo>
                <a:lnTo>
                  <a:pt x="1350936" y="18261"/>
                </a:lnTo>
                <a:lnTo>
                  <a:pt x="1431245" y="7940"/>
                </a:lnTo>
                <a:lnTo>
                  <a:pt x="1511553" y="2382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3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тезиса = 4 фот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5"/>
          <p:cNvSpPr>
            <a:spLocks noGrp="1"/>
          </p:cNvSpPr>
          <p:nvPr>
            <p:ph type="pic" sz="quarter" idx="10"/>
          </p:nvPr>
        </p:nvSpPr>
        <p:spPr>
          <a:xfrm>
            <a:off x="3041662" y="1260702"/>
            <a:ext cx="1458905" cy="1458680"/>
          </a:xfrm>
          <a:custGeom>
            <a:avLst/>
            <a:gdLst>
              <a:gd name="connsiteX0" fmla="*/ 2917810 w 2917810"/>
              <a:gd name="connsiteY0" fmla="*/ 0 h 2917810"/>
              <a:gd name="connsiteX1" fmla="*/ 2917810 w 2917810"/>
              <a:gd name="connsiteY1" fmla="*/ 2273904 h 2917810"/>
              <a:gd name="connsiteX2" fmla="*/ 2899411 w 2917810"/>
              <a:gd name="connsiteY2" fmla="*/ 2276712 h 2917810"/>
              <a:gd name="connsiteX3" fmla="*/ 2276712 w 2917810"/>
              <a:gd name="connsiteY3" fmla="*/ 2899411 h 2917810"/>
              <a:gd name="connsiteX4" fmla="*/ 2273904 w 2917810"/>
              <a:gd name="connsiteY4" fmla="*/ 2917810 h 2917810"/>
              <a:gd name="connsiteX5" fmla="*/ 0 w 2917810"/>
              <a:gd name="connsiteY5" fmla="*/ 2917810 h 2917810"/>
              <a:gd name="connsiteX6" fmla="*/ 374 w 2917810"/>
              <a:gd name="connsiteY6" fmla="*/ 2902997 h 2917810"/>
              <a:gd name="connsiteX7" fmla="*/ 2902997 w 2917810"/>
              <a:gd name="connsiteY7" fmla="*/ 374 h 2917810"/>
              <a:gd name="connsiteX8" fmla="*/ 2917810 w 2917810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0">
                <a:moveTo>
                  <a:pt x="2917810" y="0"/>
                </a:moveTo>
                <a:lnTo>
                  <a:pt x="2917810" y="2273904"/>
                </a:lnTo>
                <a:lnTo>
                  <a:pt x="2899411" y="2276712"/>
                </a:lnTo>
                <a:cubicBezTo>
                  <a:pt x="2586852" y="2340671"/>
                  <a:pt x="2340671" y="2586852"/>
                  <a:pt x="2276712" y="2899411"/>
                </a:cubicBezTo>
                <a:lnTo>
                  <a:pt x="2273904" y="2917810"/>
                </a:lnTo>
                <a:lnTo>
                  <a:pt x="0" y="2917810"/>
                </a:lnTo>
                <a:lnTo>
                  <a:pt x="374" y="2902997"/>
                </a:lnTo>
                <a:cubicBezTo>
                  <a:pt x="79799" y="1336143"/>
                  <a:pt x="1336143" y="79798"/>
                  <a:pt x="2902997" y="374"/>
                </a:cubicBezTo>
                <a:lnTo>
                  <a:pt x="291781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1"/>
          </p:nvPr>
        </p:nvSpPr>
        <p:spPr>
          <a:xfrm>
            <a:off x="4643440" y="1260702"/>
            <a:ext cx="1458905" cy="1458680"/>
          </a:xfrm>
          <a:custGeom>
            <a:avLst/>
            <a:gdLst>
              <a:gd name="connsiteX0" fmla="*/ 0 w 2917811"/>
              <a:gd name="connsiteY0" fmla="*/ 0 h 2917810"/>
              <a:gd name="connsiteX1" fmla="*/ 14813 w 2917811"/>
              <a:gd name="connsiteY1" fmla="*/ 374 h 2917810"/>
              <a:gd name="connsiteX2" fmla="*/ 2917436 w 2917811"/>
              <a:gd name="connsiteY2" fmla="*/ 2902997 h 2917810"/>
              <a:gd name="connsiteX3" fmla="*/ 2917811 w 2917811"/>
              <a:gd name="connsiteY3" fmla="*/ 2917810 h 2917810"/>
              <a:gd name="connsiteX4" fmla="*/ 643906 w 2917811"/>
              <a:gd name="connsiteY4" fmla="*/ 2917810 h 2917810"/>
              <a:gd name="connsiteX5" fmla="*/ 641098 w 2917811"/>
              <a:gd name="connsiteY5" fmla="*/ 2899411 h 2917810"/>
              <a:gd name="connsiteX6" fmla="*/ 18399 w 2917811"/>
              <a:gd name="connsiteY6" fmla="*/ 2276712 h 2917810"/>
              <a:gd name="connsiteX7" fmla="*/ 0 w 2917811"/>
              <a:gd name="connsiteY7" fmla="*/ 2273904 h 2917810"/>
              <a:gd name="connsiteX8" fmla="*/ 0 w 2917811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0">
                <a:moveTo>
                  <a:pt x="0" y="0"/>
                </a:moveTo>
                <a:lnTo>
                  <a:pt x="14813" y="374"/>
                </a:lnTo>
                <a:cubicBezTo>
                  <a:pt x="1581668" y="79798"/>
                  <a:pt x="2838012" y="1336143"/>
                  <a:pt x="2917436" y="2902997"/>
                </a:cubicBezTo>
                <a:lnTo>
                  <a:pt x="2917811" y="2917810"/>
                </a:lnTo>
                <a:lnTo>
                  <a:pt x="643906" y="2917810"/>
                </a:lnTo>
                <a:lnTo>
                  <a:pt x="641098" y="2899411"/>
                </a:lnTo>
                <a:cubicBezTo>
                  <a:pt x="577139" y="2586852"/>
                  <a:pt x="330958" y="2340671"/>
                  <a:pt x="18399" y="2276712"/>
                </a:cubicBezTo>
                <a:lnTo>
                  <a:pt x="0" y="2273904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Рисунок 10"/>
          <p:cNvSpPr>
            <a:spLocks noGrp="1"/>
          </p:cNvSpPr>
          <p:nvPr>
            <p:ph type="pic" sz="quarter" idx="12"/>
          </p:nvPr>
        </p:nvSpPr>
        <p:spPr>
          <a:xfrm>
            <a:off x="3041662" y="2862237"/>
            <a:ext cx="1458905" cy="1458680"/>
          </a:xfrm>
          <a:custGeom>
            <a:avLst/>
            <a:gdLst>
              <a:gd name="connsiteX0" fmla="*/ 0 w 2917810"/>
              <a:gd name="connsiteY0" fmla="*/ 0 h 2917811"/>
              <a:gd name="connsiteX1" fmla="*/ 2273904 w 2917810"/>
              <a:gd name="connsiteY1" fmla="*/ 0 h 2917811"/>
              <a:gd name="connsiteX2" fmla="*/ 2276712 w 2917810"/>
              <a:gd name="connsiteY2" fmla="*/ 18399 h 2917811"/>
              <a:gd name="connsiteX3" fmla="*/ 2899411 w 2917810"/>
              <a:gd name="connsiteY3" fmla="*/ 641098 h 2917811"/>
              <a:gd name="connsiteX4" fmla="*/ 2917810 w 2917810"/>
              <a:gd name="connsiteY4" fmla="*/ 643906 h 2917811"/>
              <a:gd name="connsiteX5" fmla="*/ 2917810 w 2917810"/>
              <a:gd name="connsiteY5" fmla="*/ 2917811 h 2917811"/>
              <a:gd name="connsiteX6" fmla="*/ 2902997 w 2917810"/>
              <a:gd name="connsiteY6" fmla="*/ 2917436 h 2917811"/>
              <a:gd name="connsiteX7" fmla="*/ 374 w 2917810"/>
              <a:gd name="connsiteY7" fmla="*/ 14813 h 2917811"/>
              <a:gd name="connsiteX8" fmla="*/ 0 w 2917810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1">
                <a:moveTo>
                  <a:pt x="0" y="0"/>
                </a:moveTo>
                <a:lnTo>
                  <a:pt x="2273904" y="0"/>
                </a:lnTo>
                <a:lnTo>
                  <a:pt x="2276712" y="18399"/>
                </a:lnTo>
                <a:cubicBezTo>
                  <a:pt x="2340671" y="330958"/>
                  <a:pt x="2586852" y="577140"/>
                  <a:pt x="2899411" y="641098"/>
                </a:cubicBezTo>
                <a:lnTo>
                  <a:pt x="2917810" y="643906"/>
                </a:lnTo>
                <a:lnTo>
                  <a:pt x="2917810" y="2917811"/>
                </a:lnTo>
                <a:lnTo>
                  <a:pt x="2902997" y="2917436"/>
                </a:lnTo>
                <a:cubicBezTo>
                  <a:pt x="1336143" y="2838012"/>
                  <a:pt x="79799" y="1581668"/>
                  <a:pt x="374" y="14813"/>
                </a:cubicBez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Рисунок 11"/>
          <p:cNvSpPr>
            <a:spLocks noGrp="1"/>
          </p:cNvSpPr>
          <p:nvPr>
            <p:ph type="pic" sz="quarter" idx="13"/>
          </p:nvPr>
        </p:nvSpPr>
        <p:spPr>
          <a:xfrm>
            <a:off x="4643440" y="2862237"/>
            <a:ext cx="1458905" cy="1458680"/>
          </a:xfrm>
          <a:custGeom>
            <a:avLst/>
            <a:gdLst>
              <a:gd name="connsiteX0" fmla="*/ 643906 w 2917811"/>
              <a:gd name="connsiteY0" fmla="*/ 0 h 2917811"/>
              <a:gd name="connsiteX1" fmla="*/ 2917811 w 2917811"/>
              <a:gd name="connsiteY1" fmla="*/ 0 h 2917811"/>
              <a:gd name="connsiteX2" fmla="*/ 2917436 w 2917811"/>
              <a:gd name="connsiteY2" fmla="*/ 14813 h 2917811"/>
              <a:gd name="connsiteX3" fmla="*/ 14813 w 2917811"/>
              <a:gd name="connsiteY3" fmla="*/ 2917436 h 2917811"/>
              <a:gd name="connsiteX4" fmla="*/ 0 w 2917811"/>
              <a:gd name="connsiteY4" fmla="*/ 2917811 h 2917811"/>
              <a:gd name="connsiteX5" fmla="*/ 0 w 2917811"/>
              <a:gd name="connsiteY5" fmla="*/ 643906 h 2917811"/>
              <a:gd name="connsiteX6" fmla="*/ 18399 w 2917811"/>
              <a:gd name="connsiteY6" fmla="*/ 641098 h 2917811"/>
              <a:gd name="connsiteX7" fmla="*/ 641098 w 2917811"/>
              <a:gd name="connsiteY7" fmla="*/ 18399 h 2917811"/>
              <a:gd name="connsiteX8" fmla="*/ 643906 w 2917811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1">
                <a:moveTo>
                  <a:pt x="643906" y="0"/>
                </a:moveTo>
                <a:lnTo>
                  <a:pt x="2917811" y="0"/>
                </a:lnTo>
                <a:lnTo>
                  <a:pt x="2917436" y="14813"/>
                </a:lnTo>
                <a:cubicBezTo>
                  <a:pt x="2838012" y="1581668"/>
                  <a:pt x="1581668" y="2838012"/>
                  <a:pt x="14813" y="2917436"/>
                </a:cubicBezTo>
                <a:lnTo>
                  <a:pt x="0" y="2917811"/>
                </a:lnTo>
                <a:lnTo>
                  <a:pt x="0" y="643906"/>
                </a:lnTo>
                <a:lnTo>
                  <a:pt x="18399" y="641098"/>
                </a:lnTo>
                <a:cubicBezTo>
                  <a:pt x="330958" y="577140"/>
                  <a:pt x="577139" y="330958"/>
                  <a:pt x="641098" y="18399"/>
                </a:cubicBezTo>
                <a:lnTo>
                  <a:pt x="643906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6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аймлайн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666191"/>
            <a:ext cx="3905250" cy="415597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1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185562" y="1707735"/>
            <a:ext cx="2712798" cy="147432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ложка зеленая с цветным герб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1210" y="2838827"/>
            <a:ext cx="8772212" cy="74055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3299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оутбук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85324" y="1627936"/>
            <a:ext cx="3856471" cy="2095873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41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траница сай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32213" y="1216638"/>
            <a:ext cx="3957637" cy="295705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86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март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79442" y="1249198"/>
            <a:ext cx="2902354" cy="4779053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84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мартфо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04848" y="1863044"/>
            <a:ext cx="1536299" cy="252968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592147" y="1863044"/>
            <a:ext cx="1536299" cy="252968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268140" y="1863044"/>
            <a:ext cx="1536299" cy="252968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031619" y="1863044"/>
            <a:ext cx="1536299" cy="252968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5627" y="1863044"/>
            <a:ext cx="1536299" cy="252968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94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мони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543294" y="1723030"/>
            <a:ext cx="2381010" cy="132450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353294" y="1723030"/>
            <a:ext cx="2381010" cy="1324508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8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на весь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1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Шаблон обычной стран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4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Шаблон обычной стран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7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лист - сер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FF16B1-5393-4D05-B8E8-9BC78E50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10" y="2838827"/>
            <a:ext cx="8772212" cy="74055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3299" b="0" cap="all" spc="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2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лист - 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F7ED2F-CBC8-4C80-BC18-8EC0EDF44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10" y="2838827"/>
            <a:ext cx="8772212" cy="74055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3299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8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Англ шаблон обычной страницы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6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Англ шаблон обычной страницы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0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дна фотография крупно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664625"/>
            <a:ext cx="4371474" cy="427366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654046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9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2" y="4970526"/>
            <a:ext cx="4763433" cy="172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cap="all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725" y="4970526"/>
            <a:ext cx="405931" cy="172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A65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979170" y="4970526"/>
            <a:ext cx="1070806" cy="153888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b="0" i="1" dirty="0">
                <a:solidFill>
                  <a:srgbClr val="530304"/>
                </a:solidFill>
              </a:rPr>
              <a:t>vfrta.customs.gov.ru</a:t>
            </a:r>
            <a:endParaRPr lang="ru-RU" sz="1000" b="0" i="1" dirty="0">
              <a:solidFill>
                <a:srgbClr val="530304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007939" y="1"/>
            <a:ext cx="2136062" cy="655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7007938" y="1"/>
            <a:ext cx="0" cy="655503"/>
          </a:xfrm>
          <a:prstGeom prst="line">
            <a:avLst/>
          </a:prstGeom>
          <a:ln w="28575">
            <a:solidFill>
              <a:srgbClr val="5303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1" y="58459"/>
            <a:ext cx="1982268" cy="5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37" r:id="rId2"/>
    <p:sldLayoutId id="2147484667" r:id="rId3"/>
    <p:sldLayoutId id="2147484668" r:id="rId4"/>
    <p:sldLayoutId id="2147484669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  <p:sldLayoutId id="2147484682" r:id="rId13"/>
    <p:sldLayoutId id="2147484683" r:id="rId14"/>
    <p:sldLayoutId id="2147484684" r:id="rId15"/>
    <p:sldLayoutId id="2147484685" r:id="rId16"/>
    <p:sldLayoutId id="2147484686" r:id="rId17"/>
    <p:sldLayoutId id="2147484687" r:id="rId18"/>
    <p:sldLayoutId id="2147484688" r:id="rId19"/>
    <p:sldLayoutId id="2147484689" r:id="rId20"/>
    <p:sldLayoutId id="2147484690" r:id="rId21"/>
    <p:sldLayoutId id="2147484691" r:id="rId22"/>
    <p:sldLayoutId id="2147484692" r:id="rId23"/>
    <p:sldLayoutId id="2147484693" r:id="rId24"/>
    <p:sldLayoutId id="2147484694" r:id="rId25"/>
    <p:sldLayoutId id="2147484695" r:id="rId26"/>
    <p:sldLayoutId id="2147484696" r:id="rId27"/>
    <p:sldLayoutId id="2147484697" r:id="rId28"/>
    <p:sldLayoutId id="2147484698" r:id="rId29"/>
    <p:sldLayoutId id="2147484699" r:id="rId30"/>
    <p:sldLayoutId id="2147484700" r:id="rId31"/>
    <p:sldLayoutId id="2147484701" r:id="rId32"/>
    <p:sldLayoutId id="2147484702" r:id="rId33"/>
    <p:sldLayoutId id="2147484703" r:id="rId34"/>
    <p:sldLayoutId id="2147484467" r:id="rId35"/>
    <p:sldLayoutId id="2147484738" r:id="rId36"/>
  </p:sldLayoutIdLst>
  <p:hf hdr="0" ftr="0" dt="0"/>
  <p:txStyles>
    <p:titleStyle>
      <a:lvl1pPr algn="l" defTabSz="68566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14" indent="-171414" algn="l" defTabSz="685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244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075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99905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2736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566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96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24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53" indent="-171414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1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1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9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1" userDrawn="1">
          <p15:clr>
            <a:srgbClr val="F26B43"/>
          </p15:clr>
        </p15:guide>
        <p15:guide id="2" pos="5762" userDrawn="1">
          <p15:clr>
            <a:srgbClr val="F26B43"/>
          </p15:clr>
        </p15:guide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788" y="1915064"/>
            <a:ext cx="8772212" cy="2776206"/>
          </a:xfrm>
        </p:spPr>
        <p:txBody>
          <a:bodyPr/>
          <a:lstStyle/>
          <a:p>
            <a:pPr algn="r"/>
            <a:r>
              <a:rPr lang="ru-RU" sz="2400" b="1" dirty="0"/>
              <a:t>К вопросу о факторах, влияющих на точность измерения МАЭД в таможенной практике</a:t>
            </a:r>
            <a:br>
              <a:rPr lang="ru-RU" sz="1200" dirty="0"/>
            </a:br>
            <a:br>
              <a:rPr lang="ru-RU" sz="1200" dirty="0"/>
            </a:br>
            <a:br>
              <a:rPr lang="ru-RU" sz="1200" dirty="0"/>
            </a:br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 - 1</a:t>
            </a:r>
            <a:r>
              <a:rPr lang="en-US" sz="1200" dirty="0"/>
              <a:t>7</a:t>
            </a:r>
            <a:r>
              <a:rPr lang="ru-RU" sz="1200" dirty="0"/>
              <a:t> октября 2025 г..</a:t>
            </a:r>
            <a:endParaRPr lang="en-US" sz="2800" cap="none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88003" y="725700"/>
            <a:ext cx="4966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j-lt"/>
              </a:rPr>
              <a:t>XV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I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I Международное совещание имени В.Н. Даниленко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+mj-lt"/>
              </a:rPr>
              <a:t>«Проблемы прикладной спектрометрии и радиометрии»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+mj-lt"/>
              </a:rPr>
              <a:t>(ППСР-202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5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138" y="3555129"/>
            <a:ext cx="4966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  <a:latin typeface="+mj-lt"/>
              </a:rPr>
              <a:t>Борисенко Александр Валентинович,</a:t>
            </a:r>
            <a:br>
              <a:rPr lang="ru-RU" sz="1400" i="1" dirty="0">
                <a:solidFill>
                  <a:schemeClr val="bg1"/>
                </a:solidFill>
                <a:latin typeface="+mj-lt"/>
              </a:rPr>
            </a:br>
            <a:r>
              <a:rPr lang="ru-RU" sz="1400" i="1" dirty="0">
                <a:solidFill>
                  <a:schemeClr val="bg1"/>
                </a:solidFill>
                <a:latin typeface="+mj-lt"/>
              </a:rPr>
              <a:t>к.х.н., доцент, начальник Учебного центра ТКДРМ</a:t>
            </a:r>
            <a:br>
              <a:rPr lang="ru-RU" sz="1400" i="1" dirty="0">
                <a:solidFill>
                  <a:schemeClr val="bg1"/>
                </a:solidFill>
                <a:latin typeface="+mj-lt"/>
              </a:rPr>
            </a:br>
            <a:r>
              <a:rPr lang="ru-RU" sz="1400" i="1" dirty="0">
                <a:solidFill>
                  <a:schemeClr val="bg1"/>
                </a:solidFill>
                <a:latin typeface="+mj-lt"/>
              </a:rPr>
              <a:t>Владивостокского филиала РТА</a:t>
            </a:r>
          </a:p>
        </p:txBody>
      </p:sp>
    </p:spTree>
    <p:extLst>
      <p:ext uri="{BB962C8B-B14F-4D97-AF65-F5344CB8AC3E}">
        <p14:creationId xmlns:p14="http://schemas.microsoft.com/office/powerpoint/2010/main" val="182032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ru-RU" b="1" dirty="0"/>
              <a:t>. Влияние Конструктивных особенностей прибора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1D24A-66B8-5F2F-E688-C850BFF8EC49}"/>
              </a:ext>
            </a:extLst>
          </p:cNvPr>
          <p:cNvSpPr txBox="1"/>
          <p:nvPr/>
        </p:nvSpPr>
        <p:spPr>
          <a:xfrm>
            <a:off x="333895" y="720433"/>
            <a:ext cx="8690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Расчетные значения МЭД, соответствующие глубине расположения эффективного центра детектора относительно поверхности приборов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9242A0F4-14B3-4300-AE80-426DD0666E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971221"/>
              </p:ext>
            </p:extLst>
          </p:nvPr>
        </p:nvGraphicFramePr>
        <p:xfrm>
          <a:off x="110066" y="1305208"/>
          <a:ext cx="8811209" cy="319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C359A2-B5F3-7149-A8F8-9085B8BA4E37}"/>
              </a:ext>
            </a:extLst>
          </p:cNvPr>
          <p:cNvSpPr/>
          <p:nvPr/>
        </p:nvSpPr>
        <p:spPr>
          <a:xfrm>
            <a:off x="1108537" y="4498708"/>
            <a:ext cx="7352240" cy="357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  <a:highlight>
                  <a:srgbClr val="00A651"/>
                </a:highlight>
              </a:rPr>
              <a:t>8,7 мм	        	     9 мм	           	  15,0 мм	           15.0 мм                        16 мм	  		     30 мм    	   	      34.5/27,0 мм 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Расстояние до эффективного центра детектора</a:t>
            </a:r>
          </a:p>
          <a:p>
            <a:r>
              <a:rPr lang="ru-RU" dirty="0">
                <a:solidFill>
                  <a:schemeClr val="tx1"/>
                </a:solidFill>
              </a:rPr>
              <a:t>               </a:t>
            </a:r>
            <a:r>
              <a:rPr lang="ru-RU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58445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ru-RU" b="1" dirty="0"/>
              <a:t>. Влияние Конструктивных особенностей прибора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1D24A-66B8-5F2F-E688-C850BFF8EC49}"/>
              </a:ext>
            </a:extLst>
          </p:cNvPr>
          <p:cNvSpPr txBox="1"/>
          <p:nvPr/>
        </p:nvSpPr>
        <p:spPr>
          <a:xfrm>
            <a:off x="333895" y="720433"/>
            <a:ext cx="8690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Влияние конструктивных особенностей ИСП-РМ1401К-01М на результаты измерения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2339D91-3291-5DCF-AC88-5E79E2DBE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54" y="1125373"/>
            <a:ext cx="2527366" cy="1797475"/>
          </a:xfrm>
          <a:prstGeom prst="rect">
            <a:avLst/>
          </a:prstGeo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8773B8B2-83D0-C519-2817-2C95D1A17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r="13554" b="3108"/>
          <a:stretch/>
        </p:blipFill>
        <p:spPr>
          <a:xfrm>
            <a:off x="3096449" y="3100504"/>
            <a:ext cx="2527366" cy="158283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электроника, коробка, стоп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03FF65-1435-CAFE-FF48-942F0B567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6" y="1125373"/>
            <a:ext cx="2755157" cy="355796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Мобильный телефон, гаджет, Портативное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44CD62-B82D-2756-B3FE-7C6BA145C7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r="30875" b="1369"/>
          <a:stretch/>
        </p:blipFill>
        <p:spPr>
          <a:xfrm>
            <a:off x="5794121" y="1125373"/>
            <a:ext cx="2847080" cy="35579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3412E-8A2D-6B47-8B1A-77A9D167F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14" y="1358187"/>
            <a:ext cx="489786" cy="1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3A5294-0D65-7C57-A9D8-47103B45E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313" y="2206297"/>
            <a:ext cx="483813" cy="1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54CA70-138E-AC65-BFA8-32346D231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14" y="3891922"/>
            <a:ext cx="483586" cy="1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D7BCD2-A44A-F858-A8C2-A6C4B3295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314" y="3015943"/>
            <a:ext cx="483586" cy="1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84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en-US" b="1" dirty="0"/>
              <a:t>1</a:t>
            </a:r>
            <a:r>
              <a:rPr lang="ru-RU" b="1" dirty="0"/>
              <a:t>. Влияние Конструктивных особенностей прибора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AB2E7-3193-9447-4C4B-CD4EDB1088B7}"/>
              </a:ext>
            </a:extLst>
          </p:cNvPr>
          <p:cNvSpPr txBox="1"/>
          <p:nvPr/>
        </p:nvSpPr>
        <p:spPr>
          <a:xfrm>
            <a:off x="0" y="727509"/>
            <a:ext cx="9205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5FA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Типовая энергетическая зависимость чувствительности дозиметра ДКГ-АТ1123 от угла падения излучения относительно направления градуировки</a:t>
            </a:r>
            <a:endParaRPr lang="ru-RU" sz="1100" b="1" dirty="0">
              <a:solidFill>
                <a:srgbClr val="002060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6B60B7-8ACB-56FB-D530-5059207C3D0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/>
          <a:stretch/>
        </p:blipFill>
        <p:spPr bwMode="auto">
          <a:xfrm>
            <a:off x="526163" y="1185705"/>
            <a:ext cx="8085273" cy="3707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957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en-US" b="1" dirty="0"/>
              <a:t>1</a:t>
            </a:r>
            <a:r>
              <a:rPr lang="ru-RU" b="1" dirty="0"/>
              <a:t>. Влияние Конструктивных особенностей прибора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AB2E7-3193-9447-4C4B-CD4EDB1088B7}"/>
              </a:ext>
            </a:extLst>
          </p:cNvPr>
          <p:cNvSpPr txBox="1"/>
          <p:nvPr/>
        </p:nvSpPr>
        <p:spPr>
          <a:xfrm>
            <a:off x="0" y="727509"/>
            <a:ext cx="9205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Положение детектора ИСП-РМ1401К-01 по отношению к падающему ионизирующему излучению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888740"/>
              </p:ext>
            </p:extLst>
          </p:nvPr>
        </p:nvGraphicFramePr>
        <p:xfrm>
          <a:off x="222726" y="1105001"/>
          <a:ext cx="4683239" cy="352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789960-20AA-C31B-073D-504C0CDF9F2F}"/>
              </a:ext>
            </a:extLst>
          </p:cNvPr>
          <p:cNvSpPr/>
          <p:nvPr/>
        </p:nvSpPr>
        <p:spPr>
          <a:xfrm>
            <a:off x="222725" y="4677013"/>
            <a:ext cx="6831217" cy="1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Расположение прибора по отношению к источнику излучения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BBEFA4-4730-CB34-2DEA-E7C18CD22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14" y="1117808"/>
            <a:ext cx="3718907" cy="1061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BD092F-8772-D2BF-F3F1-6AF90CFAA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714" y="2261616"/>
            <a:ext cx="3715030" cy="103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310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B30EB-BF43-EE54-AA04-CE79525C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2.</a:t>
            </a:r>
            <a:r>
              <a:rPr kumimoji="0" lang="ru-RU" sz="17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charset="0"/>
              </a:rPr>
              <a:t>Влияние программно-технических средств управления и обработки информации на базе микропроцессоров </a:t>
            </a:r>
            <a:endParaRPr lang="ru-RU" b="1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62CACE-D68F-CAB6-8F9A-5716F09A1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23AAB2-E110-FB30-96B8-F0908612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32449"/>
              </p:ext>
            </p:extLst>
          </p:nvPr>
        </p:nvGraphicFramePr>
        <p:xfrm>
          <a:off x="132202" y="1172368"/>
          <a:ext cx="8681293" cy="3448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52531">
                  <a:extLst>
                    <a:ext uri="{9D8B030D-6E8A-4147-A177-3AD203B41FA5}">
                      <a16:colId xmlns:a16="http://schemas.microsoft.com/office/drawing/2014/main" val="2779090857"/>
                    </a:ext>
                  </a:extLst>
                </a:gridCol>
                <a:gridCol w="1872867">
                  <a:extLst>
                    <a:ext uri="{9D8B030D-6E8A-4147-A177-3AD203B41FA5}">
                      <a16:colId xmlns:a16="http://schemas.microsoft.com/office/drawing/2014/main" val="2008597759"/>
                    </a:ext>
                  </a:extLst>
                </a:gridCol>
                <a:gridCol w="954511">
                  <a:extLst>
                    <a:ext uri="{9D8B030D-6E8A-4147-A177-3AD203B41FA5}">
                      <a16:colId xmlns:a16="http://schemas.microsoft.com/office/drawing/2014/main" val="3896494002"/>
                    </a:ext>
                  </a:extLst>
                </a:gridCol>
                <a:gridCol w="1052679">
                  <a:extLst>
                    <a:ext uri="{9D8B030D-6E8A-4147-A177-3AD203B41FA5}">
                      <a16:colId xmlns:a16="http://schemas.microsoft.com/office/drawing/2014/main" val="1414777325"/>
                    </a:ext>
                  </a:extLst>
                </a:gridCol>
                <a:gridCol w="1052679">
                  <a:extLst>
                    <a:ext uri="{9D8B030D-6E8A-4147-A177-3AD203B41FA5}">
                      <a16:colId xmlns:a16="http://schemas.microsoft.com/office/drawing/2014/main" val="1143299811"/>
                    </a:ext>
                  </a:extLst>
                </a:gridCol>
                <a:gridCol w="1048013">
                  <a:extLst>
                    <a:ext uri="{9D8B030D-6E8A-4147-A177-3AD203B41FA5}">
                      <a16:colId xmlns:a16="http://schemas.microsoft.com/office/drawing/2014/main" val="319540074"/>
                    </a:ext>
                  </a:extLst>
                </a:gridCol>
                <a:gridCol w="1048013">
                  <a:extLst>
                    <a:ext uri="{9D8B030D-6E8A-4147-A177-3AD203B41FA5}">
                      <a16:colId xmlns:a16="http://schemas.microsoft.com/office/drawing/2014/main" val="1920649615"/>
                    </a:ext>
                  </a:extLst>
                </a:gridCol>
              </a:tblGrid>
              <a:tr h="243798">
                <a:tc rowSpan="2">
                  <a:txBody>
                    <a:bodyPr/>
                    <a:lstStyle/>
                    <a:p>
                      <a:pPr indent="450215" algn="l"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Прибор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 rowSpan="2">
                  <a:txBody>
                    <a:bodyPr/>
                    <a:lstStyle/>
                    <a:p>
                      <a:pPr marL="0" indent="450215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Дата выпуска</a:t>
                      </a:r>
                    </a:p>
                  </a:txBody>
                  <a:tcPr marL="66729" marR="66729" marT="0" marB="0" anchor="ctr"/>
                </a:tc>
                <a:tc rowSpan="2">
                  <a:txBody>
                    <a:bodyPr/>
                    <a:lstStyle/>
                    <a:p>
                      <a:pPr marL="0" indent="0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 в госреестре СИ</a:t>
                      </a:r>
                    </a:p>
                  </a:txBody>
                  <a:tcPr marL="66729" marR="66729" marT="0" marB="0" anchor="ctr"/>
                </a:tc>
                <a:tc gridSpan="4">
                  <a:txBody>
                    <a:bodyPr/>
                    <a:lstStyle/>
                    <a:p>
                      <a:pPr marL="0" indent="450215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МАЭД, мкЗв/ч</a:t>
                      </a:r>
                    </a:p>
                  </a:txBody>
                  <a:tcPr marL="66729" marR="6672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96000"/>
                  </a:ext>
                </a:extLst>
              </a:tr>
              <a:tr h="380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Cs-137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Ba-133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Co-60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ctr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Eu-152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extLst>
                  <a:ext uri="{0D108BD9-81ED-4DB2-BD59-A6C34878D82A}">
                    <a16:rowId xmlns:a16="http://schemas.microsoft.com/office/drawing/2014/main" val="844506391"/>
                  </a:ext>
                </a:extLst>
              </a:tr>
              <a:tr h="624125">
                <a:tc rowSpan="3"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effectLst/>
                        </a:rPr>
                        <a:t>ИСП-РМ1401К-01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10.08.2004</a:t>
                      </a:r>
                    </a:p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ТУ BY 100345122.034-2003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26601-04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0,32±0,01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2,56±0,02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0,71±0,01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0,97±0,01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extLst>
                  <a:ext uri="{0D108BD9-81ED-4DB2-BD59-A6C34878D82A}">
                    <a16:rowId xmlns:a16="http://schemas.microsoft.com/office/drawing/2014/main" val="1801038321"/>
                  </a:ext>
                </a:extLst>
              </a:tr>
              <a:tr h="624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04.04.2007</a:t>
                      </a:r>
                    </a:p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ТУ РБ 100345122.034-2003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26601-04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0,31±0,01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</a:rPr>
                        <a:t>2,40±0,01</a:t>
                      </a:r>
                      <a:endParaRPr lang="ru-RU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0,74±0,02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0,97±0,01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extLst>
                  <a:ext uri="{0D108BD9-81ED-4DB2-BD59-A6C34878D82A}">
                    <a16:rowId xmlns:a16="http://schemas.microsoft.com/office/drawing/2014/main" val="2740722031"/>
                  </a:ext>
                </a:extLst>
              </a:tr>
              <a:tr h="624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20.11.2012</a:t>
                      </a:r>
                    </a:p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ТУ BY 100345122.034-2008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26601-12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0,34±0,01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</a:rPr>
                        <a:t>2,43±0,04</a:t>
                      </a:r>
                      <a:endParaRPr lang="ru-RU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2,16±0,02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1,33±0,03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extLst>
                  <a:ext uri="{0D108BD9-81ED-4DB2-BD59-A6C34878D82A}">
                    <a16:rowId xmlns:a16="http://schemas.microsoft.com/office/drawing/2014/main" val="1630551587"/>
                  </a:ext>
                </a:extLst>
              </a:tr>
              <a:tr h="936185"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effectLst/>
                        </a:rPr>
                        <a:t>ИСП-РМ1401К-01М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26.11.2012</a:t>
                      </a:r>
                    </a:p>
                    <a:p>
                      <a:pPr marL="0" indent="0" algn="l"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</a:rPr>
                        <a:t>ТУ BY 100345122.034-2011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26601-12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0,30±0,01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</a:rPr>
                        <a:t>1,64±0,04*</a:t>
                      </a:r>
                    </a:p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</a:rPr>
                        <a:t>1,31±0,03**</a:t>
                      </a:r>
                    </a:p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</a:rPr>
                        <a:t>1,13±0,02**</a:t>
                      </a:r>
                      <a:endParaRPr lang="ru-RU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2,15±0,02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tc>
                  <a:txBody>
                    <a:bodyPr/>
                    <a:lstStyle/>
                    <a:p>
                      <a:pPr marL="0" indent="0" algn="l" defTabSz="685661" rtl="0" eaLnBrk="1" latinLnBrk="0" hangingPunct="1"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</a:rPr>
                        <a:t>1,00±0,05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9" marR="66729" marT="0" marB="0" anchor="ctr"/>
                </a:tc>
                <a:extLst>
                  <a:ext uri="{0D108BD9-81ED-4DB2-BD59-A6C34878D82A}">
                    <a16:rowId xmlns:a16="http://schemas.microsoft.com/office/drawing/2014/main" val="8836562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DCA1D7-63C8-6B69-E417-7E1F2C6F6F5D}"/>
              </a:ext>
            </a:extLst>
          </p:cNvPr>
          <p:cNvSpPr txBox="1"/>
          <p:nvPr/>
        </p:nvSpPr>
        <p:spPr>
          <a:xfrm>
            <a:off x="4247001" y="4621008"/>
            <a:ext cx="4764797" cy="275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1200"/>
              </a:spcBef>
              <a:tabLst>
                <a:tab pos="630555" algn="l"/>
              </a:tabLst>
            </a:pPr>
            <a:r>
              <a:rPr lang="ru-RU" sz="9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Примечание: Значения: *) сразу после включения; **) через 1 мин.; ***) через 3 мин.</a:t>
            </a:r>
            <a:endParaRPr lang="ru-RU" sz="9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AEB64-9595-BC49-0786-C31BA2B91545}"/>
              </a:ext>
            </a:extLst>
          </p:cNvPr>
          <p:cNvSpPr txBox="1"/>
          <p:nvPr/>
        </p:nvSpPr>
        <p:spPr>
          <a:xfrm>
            <a:off x="132201" y="651598"/>
            <a:ext cx="8681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Сравнительные результаты измерения МАЭД гамма-излучения приборами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разного года выпуска для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точечных источников </a:t>
            </a:r>
            <a:r>
              <a:rPr lang="en-US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Cs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-137, </a:t>
            </a:r>
            <a:r>
              <a:rPr lang="en-US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Ba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-133, </a:t>
            </a:r>
            <a:r>
              <a:rPr lang="en-US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Co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-60, </a:t>
            </a:r>
            <a:r>
              <a:rPr lang="en-US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Eu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-152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8136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ru-RU" b="1" dirty="0"/>
              <a:t>2. Влияние программно-технических средств управления и обработки информации на базе микропроцессоров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16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457936"/>
              </p:ext>
            </p:extLst>
          </p:nvPr>
        </p:nvGraphicFramePr>
        <p:xfrm>
          <a:off x="222724" y="1174818"/>
          <a:ext cx="8800089" cy="3795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21EA26-0998-E322-1EFE-8EBF76CB8152}"/>
              </a:ext>
            </a:extLst>
          </p:cNvPr>
          <p:cNvSpPr txBox="1"/>
          <p:nvPr/>
        </p:nvSpPr>
        <p:spPr>
          <a:xfrm>
            <a:off x="132201" y="651598"/>
            <a:ext cx="8681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Сравнительные результаты измерения МАЭД гамма-излучения приборами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разного года выпуска для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источник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а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Th-232 (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сварочные электроды)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70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B30EB-BF43-EE54-AA04-CE79525C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2. Влияние программно-технических средств управления и обработки информации на базе микропроцессоров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62CACE-D68F-CAB6-8F9A-5716F09A1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175DBB-1557-FA2A-DD02-57B23C5E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" y="2602579"/>
            <a:ext cx="8711939" cy="22416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ACC6F-C789-E57A-1E2C-DC4FB6BE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0" y="684874"/>
            <a:ext cx="8711939" cy="211340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5524C88-9A77-7050-FDD2-49AD9D46CFFD}"/>
              </a:ext>
            </a:extLst>
          </p:cNvPr>
          <p:cNvCxnSpPr/>
          <p:nvPr/>
        </p:nvCxnSpPr>
        <p:spPr>
          <a:xfrm>
            <a:off x="88135" y="2701732"/>
            <a:ext cx="8934679" cy="0"/>
          </a:xfrm>
          <a:prstGeom prst="line">
            <a:avLst/>
          </a:prstGeom>
          <a:ln w="1905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6DEE44-0746-765D-2E3C-3EC42E5B8CF7}"/>
              </a:ext>
            </a:extLst>
          </p:cNvPr>
          <p:cNvSpPr txBox="1"/>
          <p:nvPr/>
        </p:nvSpPr>
        <p:spPr>
          <a:xfrm>
            <a:off x="992696" y="684874"/>
            <a:ext cx="7125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Изменения показаний ИСП-РМ1401К-01М при измерении  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Co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-60 и 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Ba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-133</a:t>
            </a:r>
          </a:p>
        </p:txBody>
      </p:sp>
    </p:spTree>
    <p:extLst>
      <p:ext uri="{BB962C8B-B14F-4D97-AF65-F5344CB8AC3E}">
        <p14:creationId xmlns:p14="http://schemas.microsoft.com/office/powerpoint/2010/main" val="2211194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7" y="45091"/>
            <a:ext cx="7198946" cy="654046"/>
          </a:xfrm>
        </p:spPr>
        <p:txBody>
          <a:bodyPr/>
          <a:lstStyle/>
          <a:p>
            <a:r>
              <a:rPr lang="ru-RU" b="1" dirty="0"/>
              <a:t>3. Влияние типа детектора на результаты измерения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608" t="26012" r="9894" b="30466"/>
          <a:stretch/>
        </p:blipFill>
        <p:spPr>
          <a:xfrm rot="16200000">
            <a:off x="-610016" y="2367717"/>
            <a:ext cx="3138150" cy="1145360"/>
          </a:xfrm>
          <a:prstGeom prst="rect">
            <a:avLst/>
          </a:prstGeom>
        </p:spPr>
      </p:pic>
      <p:sp>
        <p:nvSpPr>
          <p:cNvPr id="58" name="TextBox 73"/>
          <p:cNvSpPr txBox="1">
            <a:spLocks noChangeArrowheads="1"/>
          </p:cNvSpPr>
          <p:nvPr/>
        </p:nvSpPr>
        <p:spPr bwMode="auto">
          <a:xfrm>
            <a:off x="9432386" y="119798"/>
            <a:ext cx="635918" cy="3238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spcBef>
                <a:spcPts val="300"/>
              </a:spcBef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just">
              <a:spcBef>
                <a:spcPts val="300"/>
              </a:spcBef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just">
              <a:spcBef>
                <a:spcPts val="300"/>
              </a:spcBef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just">
              <a:spcBef>
                <a:spcPts val="300"/>
              </a:spcBef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just">
              <a:spcBef>
                <a:spcPts val="300"/>
              </a:spcBef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1F5F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dirty="0"/>
              <a:t>Cs-137</a:t>
            </a:r>
            <a:endParaRPr lang="ru-RU" altLang="ru-RU" sz="1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1483626" y="1551803"/>
            <a:ext cx="6776404" cy="3224532"/>
            <a:chOff x="1863811" y="1418741"/>
            <a:chExt cx="7398924" cy="342857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3811" y="1418741"/>
              <a:ext cx="7398924" cy="3428571"/>
            </a:xfrm>
            <a:prstGeom prst="rect">
              <a:avLst/>
            </a:prstGeom>
          </p:spPr>
        </p:pic>
        <p:sp>
          <p:nvSpPr>
            <p:cNvPr id="56" name="TextBox 71"/>
            <p:cNvSpPr txBox="1">
              <a:spLocks noChangeArrowheads="1"/>
            </p:cNvSpPr>
            <p:nvPr/>
          </p:nvSpPr>
          <p:spPr bwMode="auto">
            <a:xfrm>
              <a:off x="4776808" y="3690221"/>
              <a:ext cx="89784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400" dirty="0"/>
                <a:t>Ва -133</a:t>
              </a:r>
            </a:p>
          </p:txBody>
        </p:sp>
        <p:sp>
          <p:nvSpPr>
            <p:cNvPr id="59" name="TextBox 74"/>
            <p:cNvSpPr txBox="1">
              <a:spLocks noChangeArrowheads="1"/>
            </p:cNvSpPr>
            <p:nvPr/>
          </p:nvSpPr>
          <p:spPr bwMode="auto">
            <a:xfrm>
              <a:off x="7079290" y="1840437"/>
              <a:ext cx="70173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400" dirty="0"/>
                <a:t>Со-60</a:t>
              </a:r>
            </a:p>
          </p:txBody>
        </p:sp>
        <p:sp>
          <p:nvSpPr>
            <p:cNvPr id="66" name="TextBox 72"/>
            <p:cNvSpPr txBox="1">
              <a:spLocks noChangeArrowheads="1"/>
            </p:cNvSpPr>
            <p:nvPr/>
          </p:nvSpPr>
          <p:spPr bwMode="auto">
            <a:xfrm>
              <a:off x="6011981" y="2538110"/>
              <a:ext cx="7617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400" dirty="0"/>
                <a:t>Eu-152</a:t>
              </a:r>
              <a:endParaRPr lang="ru-RU" altLang="ru-RU" sz="1400" dirty="0"/>
            </a:p>
          </p:txBody>
        </p:sp>
        <p:sp>
          <p:nvSpPr>
            <p:cNvPr id="67" name="TextBox 72"/>
            <p:cNvSpPr txBox="1">
              <a:spLocks noChangeArrowheads="1"/>
            </p:cNvSpPr>
            <p:nvPr/>
          </p:nvSpPr>
          <p:spPr bwMode="auto">
            <a:xfrm>
              <a:off x="5415683" y="2155605"/>
              <a:ext cx="7617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just">
                <a:spcBef>
                  <a:spcPts val="300"/>
                </a:spcBef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1F5FA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400" dirty="0"/>
                <a:t>Cs-137</a:t>
              </a:r>
              <a:endParaRPr lang="ru-RU" altLang="ru-RU" sz="1400" dirty="0"/>
            </a:p>
          </p:txBody>
        </p:sp>
        <p:cxnSp>
          <p:nvCxnSpPr>
            <p:cNvPr id="69" name="Прямая со стрелкой 68"/>
            <p:cNvCxnSpPr>
              <a:stCxn id="67" idx="2"/>
            </p:cNvCxnSpPr>
            <p:nvPr/>
          </p:nvCxnSpPr>
          <p:spPr>
            <a:xfrm>
              <a:off x="5796557" y="2463382"/>
              <a:ext cx="474394" cy="111939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flipV="1">
              <a:off x="5400136" y="3010619"/>
              <a:ext cx="329084" cy="67960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 flipV="1">
              <a:off x="5400136" y="2954881"/>
              <a:ext cx="274517" cy="73534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/>
            <p:nvPr/>
          </p:nvCxnSpPr>
          <p:spPr>
            <a:xfrm flipH="1" flipV="1">
              <a:off x="4633445" y="2204080"/>
              <a:ext cx="745609" cy="148614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6399300" y="2821897"/>
              <a:ext cx="400307" cy="93922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>
              <a:off x="6392174" y="2845887"/>
              <a:ext cx="146649" cy="844334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>
              <a:stCxn id="66" idx="2"/>
            </p:cNvCxnSpPr>
            <p:nvPr/>
          </p:nvCxnSpPr>
          <p:spPr>
            <a:xfrm flipH="1">
              <a:off x="5729220" y="2845887"/>
              <a:ext cx="663635" cy="16473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 flipH="1" flipV="1">
              <a:off x="4891177" y="2309493"/>
              <a:ext cx="1120804" cy="382505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 flipH="1">
              <a:off x="6688949" y="2155605"/>
              <a:ext cx="747733" cy="1588579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2545697" y="1209486"/>
            <a:ext cx="3384785" cy="664461"/>
            <a:chOff x="3576731" y="689792"/>
            <a:chExt cx="3419291" cy="66446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8" name="Прямоугольник 97"/>
            <p:cNvSpPr/>
            <p:nvPr/>
          </p:nvSpPr>
          <p:spPr>
            <a:xfrm>
              <a:off x="3576731" y="689792"/>
              <a:ext cx="3419291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"/>
              <a:r>
                <a:rPr lang="ru-RU" sz="1100" dirty="0"/>
                <a:t>Ва-133: 0,080 (36); 0,302(14); </a:t>
              </a:r>
              <a:r>
                <a:rPr lang="ru-RU" sz="1100" b="1" dirty="0"/>
                <a:t>0,356</a:t>
              </a:r>
              <a:r>
                <a:rPr lang="ru-RU" sz="1100" dirty="0"/>
                <a:t>(69)</a:t>
              </a:r>
              <a:endParaRPr lang="ru-RU" sz="1100" dirty="0">
                <a:solidFill>
                  <a:srgbClr val="000000"/>
                </a:solidFill>
              </a:endParaRP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3576732" y="877810"/>
              <a:ext cx="3419290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"/>
              <a:r>
                <a:rPr lang="ru-RU" sz="1100" b="1" dirty="0"/>
                <a:t>Е</a:t>
              </a:r>
              <a:r>
                <a:rPr lang="en-US" sz="1100" b="1" dirty="0"/>
                <a:t>u</a:t>
              </a:r>
              <a:r>
                <a:rPr lang="ru-RU" sz="1100" b="1" dirty="0"/>
                <a:t>-152: 0,122</a:t>
              </a:r>
              <a:r>
                <a:rPr lang="ru-RU" sz="1100" dirty="0"/>
                <a:t>(37); </a:t>
              </a:r>
              <a:r>
                <a:rPr lang="ru-RU" sz="1100" b="1" dirty="0"/>
                <a:t>0,344</a:t>
              </a:r>
              <a:r>
                <a:rPr lang="ru-RU" sz="1100" dirty="0"/>
                <a:t>(27); 0,965(15); </a:t>
              </a:r>
              <a:r>
                <a:rPr lang="ru-RU" sz="1100" b="1" dirty="0"/>
                <a:t>1,408</a:t>
              </a:r>
              <a:r>
                <a:rPr lang="ru-RU" sz="1100" dirty="0"/>
                <a:t>(22)</a:t>
              </a:r>
              <a:endParaRPr lang="ru-RU" sz="1100" dirty="0">
                <a:solidFill>
                  <a:srgbClr val="000000"/>
                </a:solidFill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585580" y="1092643"/>
              <a:ext cx="3410442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"/>
              <a:r>
                <a:rPr lang="en-US" sz="1100" b="1" dirty="0"/>
                <a:t>Co-60</a:t>
              </a:r>
              <a:r>
                <a:rPr lang="ru-RU" sz="1100" b="1" dirty="0"/>
                <a:t>:</a:t>
              </a:r>
              <a:r>
                <a:rPr lang="en-US" sz="1100" b="1" dirty="0"/>
                <a:t> </a:t>
              </a:r>
              <a:r>
                <a:rPr lang="ru-RU" sz="1100" b="1" dirty="0"/>
                <a:t>1,173(</a:t>
              </a:r>
              <a:r>
                <a:rPr lang="ru-RU" sz="1100" dirty="0"/>
                <a:t>100); </a:t>
              </a:r>
              <a:r>
                <a:rPr lang="ru-RU" sz="1100" b="1" dirty="0"/>
                <a:t>1,332</a:t>
              </a:r>
              <a:r>
                <a:rPr lang="ru-RU" sz="1100" dirty="0"/>
                <a:t>(100)</a:t>
              </a:r>
              <a:endParaRPr lang="ru-RU" sz="11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3" name="Прямая соединительная линия 102"/>
          <p:cNvCxnSpPr/>
          <p:nvPr/>
        </p:nvCxnSpPr>
        <p:spPr>
          <a:xfrm>
            <a:off x="2596399" y="3396153"/>
            <a:ext cx="54173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2283596" y="310376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75F38-9589-659F-FF36-893802A0C67D}"/>
              </a:ext>
            </a:extLst>
          </p:cNvPr>
          <p:cNvSpPr txBox="1"/>
          <p:nvPr/>
        </p:nvSpPr>
        <p:spPr>
          <a:xfrm>
            <a:off x="182289" y="827553"/>
            <a:ext cx="7073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Типовая энергетическая зависимость чувствительности ИСП-РМ1401К-01</a:t>
            </a:r>
          </a:p>
        </p:txBody>
      </p:sp>
    </p:spTree>
    <p:extLst>
      <p:ext uri="{BB962C8B-B14F-4D97-AF65-F5344CB8AC3E}">
        <p14:creationId xmlns:p14="http://schemas.microsoft.com/office/powerpoint/2010/main" val="2090104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ru-RU" b="1" dirty="0"/>
              <a:t>3. Влияние типа детектора на результаты измерения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8" name="Picture 4" descr="https://ntcexpert.ru/images/stories/11_15/DKS-AT112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72" y="1358025"/>
            <a:ext cx="5759468" cy="34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59" y="1293440"/>
            <a:ext cx="1806697" cy="3441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A0EA2-7ABE-EB30-A5CC-3AF2CB7961A5}"/>
              </a:ext>
            </a:extLst>
          </p:cNvPr>
          <p:cNvSpPr txBox="1"/>
          <p:nvPr/>
        </p:nvSpPr>
        <p:spPr>
          <a:xfrm>
            <a:off x="182289" y="827553"/>
            <a:ext cx="7073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Типовая энергетическая зависимость чувствительности ДКС-АТ1123</a:t>
            </a:r>
          </a:p>
        </p:txBody>
      </p:sp>
    </p:spTree>
    <p:extLst>
      <p:ext uri="{BB962C8B-B14F-4D97-AF65-F5344CB8AC3E}">
        <p14:creationId xmlns:p14="http://schemas.microsoft.com/office/powerpoint/2010/main" val="209838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ru-RU" b="1" dirty="0"/>
              <a:t>Основные физические характеристики точечных источников </a:t>
            </a:r>
            <a:br>
              <a:rPr lang="ru-RU" b="1" dirty="0"/>
            </a:br>
            <a:r>
              <a:rPr lang="ru-RU" b="1" dirty="0"/>
              <a:t>гамма-излучения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30335"/>
              </p:ext>
            </p:extLst>
          </p:nvPr>
        </p:nvGraphicFramePr>
        <p:xfrm>
          <a:off x="586596" y="940278"/>
          <a:ext cx="7841412" cy="378699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2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4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US" sz="14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лет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Тип распада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Энергия, МэВ (относительная интенсивность)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групп частиц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гамма-излучения («выход»)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Cs-137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β-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1,176(7); 0,514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0,662</a:t>
                      </a:r>
                      <a:r>
                        <a:rPr lang="ru-RU" sz="1400" u="none" strike="noStrike" dirty="0">
                          <a:effectLst/>
                        </a:rPr>
                        <a:t>(85)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Ba-133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ЭЗ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 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0,080 (36); 0,302(14); </a:t>
                      </a:r>
                      <a:r>
                        <a:rPr lang="ru-RU" sz="1400" b="1" u="none" strike="noStrike" dirty="0">
                          <a:effectLst/>
                        </a:rPr>
                        <a:t>0,356</a:t>
                      </a:r>
                      <a:r>
                        <a:rPr lang="ru-RU" sz="1400" u="none" strike="noStrike" dirty="0">
                          <a:effectLst/>
                        </a:rPr>
                        <a:t>(69)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Eu-152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ЭЗ (72)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 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0,122</a:t>
                      </a:r>
                      <a:r>
                        <a:rPr lang="ru-RU" sz="1400" u="none" strike="noStrike" dirty="0">
                          <a:effectLst/>
                        </a:rPr>
                        <a:t>(37);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0,344</a:t>
                      </a:r>
                      <a:r>
                        <a:rPr lang="ru-RU" sz="1400" u="none" strike="noStrike" dirty="0">
                          <a:effectLst/>
                        </a:rPr>
                        <a:t>(27); 0,965(15);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1,408</a:t>
                      </a:r>
                      <a:r>
                        <a:rPr lang="ru-RU" sz="1400" u="none" strike="noStrike" dirty="0">
                          <a:effectLst/>
                        </a:rPr>
                        <a:t>(22)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β- (28)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1,480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 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 dirty="0">
                          <a:effectLst/>
                        </a:rPr>
                        <a:t>β+(0,021)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0,710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 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Co-60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5,263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>
                          <a:effectLst/>
                        </a:rPr>
                        <a:t>β-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1,48(0,12); 0,314(99)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1,173(</a:t>
                      </a:r>
                      <a:r>
                        <a:rPr lang="ru-RU" sz="1400" u="none" strike="noStrike" dirty="0">
                          <a:effectLst/>
                        </a:rPr>
                        <a:t>100); </a:t>
                      </a:r>
                      <a:r>
                        <a:rPr lang="ru-RU" sz="1400" b="1" u="none" strike="noStrike" dirty="0">
                          <a:effectLst/>
                        </a:rPr>
                        <a:t>1,332</a:t>
                      </a:r>
                      <a:r>
                        <a:rPr lang="ru-RU" sz="1400" u="none" strike="noStrike" dirty="0">
                          <a:effectLst/>
                        </a:rPr>
                        <a:t>(100)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84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и задачи проводимых исследований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0660" y="809729"/>
            <a:ext cx="857414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55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ight" panose="02000000000000000000" pitchFamily="2" charset="0"/>
                <a:cs typeface="Open Sans Light" panose="020B0306030504020204" pitchFamily="34" charset="0"/>
              </a:rPr>
              <a:t>ЦЕЛЬ: </a:t>
            </a:r>
          </a:p>
          <a:p>
            <a:pPr algn="just" defTabSz="179955"/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Оценка влияния различных технических аспектов дозиметрии 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(технических и конструктивных особенностей приборов радиационного контроля, программно-технических средств управления и обработки информации на базе микропроцессоров) на точность измерения МАЭД гамма-излучения в таможенной практике.</a:t>
            </a:r>
          </a:p>
          <a:p>
            <a:pPr algn="just" defTabSz="179955">
              <a:spcBef>
                <a:spcPts val="1800"/>
              </a:spcBef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ight" panose="02000000000000000000" pitchFamily="2" charset="0"/>
                <a:cs typeface="Open Sans Light" panose="020B0306030504020204" pitchFamily="34" charset="0"/>
              </a:rPr>
              <a:t>ЗАДАЧИ:</a:t>
            </a:r>
          </a:p>
          <a:p>
            <a:pPr algn="just" defTabSz="179955"/>
            <a:r>
              <a:rPr lang="ru-RU" sz="1600" dirty="0">
                <a:solidFill>
                  <a:srgbClr val="530304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‒	</a:t>
            </a:r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проанализировать основные технические характеристики 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технических средств радиационного контроля для измерения МАЭД гамма-излучения;</a:t>
            </a:r>
          </a:p>
          <a:p>
            <a:pPr algn="just" defTabSz="179955"/>
            <a:r>
              <a:rPr lang="ru-RU" sz="1600" dirty="0">
                <a:solidFill>
                  <a:srgbClr val="530304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‒	</a:t>
            </a:r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провести сравнительные измерения МАЭД гамма-излучения, </a:t>
            </a:r>
            <a:r>
              <a:rPr lang="ru-RU" sz="1600" dirty="0">
                <a:solidFill>
                  <a:srgbClr val="530304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испускаемого точечными 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радионуклидными источниками разного типа, с помощью технических средств применяемых в таможенных органах для измерения МАЭД гамма-излучения;</a:t>
            </a:r>
          </a:p>
          <a:p>
            <a:pPr algn="just" defTabSz="179955"/>
            <a:r>
              <a:rPr lang="ru-RU" sz="1600" dirty="0">
                <a:solidFill>
                  <a:srgbClr val="530304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‒	</a:t>
            </a:r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предоставить рекомендации таможенным органам и производителям приборов 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радиационного контроля по учету выявленных особенностей.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96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ru-RU" b="1" dirty="0"/>
              <a:t>4. Влияние бета-излучения на результаты измерений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E1D93-546C-FEBA-C6BA-76CD337BBF7F}"/>
              </a:ext>
            </a:extLst>
          </p:cNvPr>
          <p:cNvSpPr txBox="1"/>
          <p:nvPr/>
        </p:nvSpPr>
        <p:spPr>
          <a:xfrm>
            <a:off x="132201" y="651598"/>
            <a:ext cx="8681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Сравнительные результаты измерения МАЭД гамма-излучения природного фона в присутствии бета-источника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13E3967-B547-8588-E8E7-04D5959E6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03513"/>
              </p:ext>
            </p:extLst>
          </p:nvPr>
        </p:nvGraphicFramePr>
        <p:xfrm>
          <a:off x="369093" y="2459913"/>
          <a:ext cx="8408612" cy="1548546"/>
        </p:xfrm>
        <a:graphic>
          <a:graphicData uri="http://schemas.openxmlformats.org/drawingml/2006/table">
            <a:tbl>
              <a:tblPr firstRow="1" firstCol="1" bandRow="1"/>
              <a:tblGrid>
                <a:gridCol w="71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45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2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89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64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81019">
                <a:tc gridSpan="13"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МЭД, </a:t>
                      </a:r>
                      <a:r>
                        <a:rPr lang="ru-RU" sz="1400" dirty="0" err="1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Ĥ</a:t>
                      </a:r>
                      <a:r>
                        <a:rPr lang="ru-RU" sz="1400" baseline="-25000" dirty="0" err="1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ср</a:t>
                      </a:r>
                      <a:r>
                        <a:rPr lang="ru-RU" sz="1400" baseline="-25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.,</a:t>
                      </a: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мкЗв/ч (R=0 м)</a:t>
                      </a:r>
                      <a:endParaRPr lang="ru-RU" sz="1400" dirty="0"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254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74"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МКС-АТ6130</a:t>
                      </a:r>
                      <a:endParaRPr lang="ru-RU" sz="1400" dirty="0"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МКС-РМ1405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МКС-15Д «Снегирь»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МКС-А03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РМ1401К-01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РМ1401К-01М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333"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  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 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Фон+β</a:t>
                      </a:r>
                    </a:p>
                  </a:txBody>
                  <a:tcPr marL="61026" marR="61026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ru-RU" sz="1400"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74"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0,07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0,32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0,09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0,11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0,11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0,12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0,10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0,10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0,07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0,07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0,06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0,07</a:t>
                      </a:r>
                    </a:p>
                  </a:txBody>
                  <a:tcPr marL="61026" marR="61026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ru-RU" sz="1400" dirty="0"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B88AA0A-718A-69ED-CFE3-0808ADC73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284395"/>
              </p:ext>
            </p:extLst>
          </p:nvPr>
        </p:nvGraphicFramePr>
        <p:xfrm>
          <a:off x="411982" y="1174818"/>
          <a:ext cx="8362924" cy="1202950"/>
        </p:xfrm>
        <a:graphic>
          <a:graphicData uri="http://schemas.openxmlformats.org/drawingml/2006/table">
            <a:tbl>
              <a:tblPr firstRow="1" firstCol="1" bandRow="1"/>
              <a:tblGrid>
                <a:gridCol w="674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5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7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5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72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7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185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4551">
                <a:tc gridSpan="12"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МЭД, </a:t>
                      </a:r>
                      <a:r>
                        <a:rPr lang="ru-RU" sz="1400" dirty="0" err="1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Ĥ</a:t>
                      </a:r>
                      <a:r>
                        <a:rPr lang="ru-RU" sz="1400" baseline="-25000" dirty="0" err="1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ср</a:t>
                      </a:r>
                      <a:r>
                        <a:rPr lang="ru-RU" sz="1400" baseline="-25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.,</a:t>
                      </a: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мкЗв/ч (R=0 м)</a:t>
                      </a:r>
                      <a:endParaRPr lang="ru-RU" sz="1400" dirty="0"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254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311"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ДКГ-РМ1203М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ДКГ-РМ1610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ДКГ-РМ1621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ДКГ-РМ1211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ДКС-АТ1123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254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44"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Фон</a:t>
                      </a: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r>
                        <a:rPr lang="ru-RU" sz="1200" baseline="30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+β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Фон+β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Фон+β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Фон+β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r>
                        <a:rPr lang="ru-RU" sz="1200" baseline="30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r>
                        <a:rPr lang="ru-RU" sz="1200" baseline="30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+β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r>
                        <a:rPr lang="ru-RU" sz="1200" baseline="300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Фон</a:t>
                      </a:r>
                      <a:r>
                        <a:rPr kumimoji="0" lang="ru-RU" sz="120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+β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544"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0,07</a:t>
                      </a: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0,14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0,21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34283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68566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028491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371319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171415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05698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239981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2742640" algn="l" defTabSz="685661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0,09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61602" marR="61602" marT="0" marB="0" anchor="b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0DBB8-F615-1788-3FCC-C02B000B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5" y="4008459"/>
            <a:ext cx="89436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7198946" cy="654046"/>
          </a:xfrm>
        </p:spPr>
        <p:txBody>
          <a:bodyPr/>
          <a:lstStyle/>
          <a:p>
            <a:r>
              <a:rPr lang="ru-RU" b="1" dirty="0"/>
              <a:t>4. Влияние бета-излучения на результаты измерений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3" y="1194399"/>
            <a:ext cx="1600200" cy="3048000"/>
          </a:xfrm>
          <a:prstGeom prst="rect">
            <a:avLst/>
          </a:prstGeom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/>
        </p:nvGraphicFramePr>
        <p:xfrm>
          <a:off x="1785553" y="1436914"/>
          <a:ext cx="7198946" cy="331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7E1D93-546C-FEBA-C6BA-76CD337BBF7F}"/>
              </a:ext>
            </a:extLst>
          </p:cNvPr>
          <p:cNvSpPr txBox="1"/>
          <p:nvPr/>
        </p:nvSpPr>
        <p:spPr>
          <a:xfrm>
            <a:off x="132201" y="651598"/>
            <a:ext cx="8681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Влияние присутствия бета-излучения на результаты измерения МАЭД гамма-излучения ДКС-АТ1123 различных источников 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52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Выводы по результатам исследования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0660" y="809729"/>
            <a:ext cx="85741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1200"/>
              </a:spcAft>
              <a:buSzPts val="1200"/>
              <a:buFont typeface="Wingdings" panose="05000000000000000000" pitchFamily="2" charset="2"/>
              <a:buChar char="§"/>
              <a:tabLst>
                <a:tab pos="540385" algn="l"/>
              </a:tabLst>
            </a:pPr>
            <a:r>
              <a:rPr lang="ru-RU" sz="1400" b="1" dirty="0">
                <a:solidFill>
                  <a:srgbClr val="002060"/>
                </a:solidFill>
              </a:rPr>
              <a:t>Было установлено, что: </a:t>
            </a:r>
          </a:p>
          <a:p>
            <a:pPr marL="409575" indent="-228600" algn="just">
              <a:spcAft>
                <a:spcPts val="6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Измерение МАЭД гамма-излучения от локальных ЗРИ типа ОСГИ приборами различного типа приводит к значительному разбросу результатов, достигающему 170%, причем наибольший разброс наблюдается для Co-60 и Ba-133. </a:t>
            </a:r>
          </a:p>
          <a:p>
            <a:pPr marL="409575" indent="-228600" algn="just">
              <a:spcAft>
                <a:spcPts val="6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При измерении МАЭД Cs-137, используемого, как правило, для метрологической поверки приборов, наблюдаются близкие показания;</a:t>
            </a:r>
          </a:p>
          <a:p>
            <a:pPr marL="409575" indent="-228600" algn="just"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Вопрос достоверности показаний приборов радиационного контроля достаточно сложен и требует тщательного исследования. Вместе с тем было установлено, что на точность измерения МАЭД оказывают влияние:</a:t>
            </a:r>
          </a:p>
          <a:p>
            <a:pPr marL="752429" lvl="1" indent="-342900" algn="just"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 конструктивные особенности приборов (расположение эффективного центра детектора относительно поверхности прибора и направления падения ионизирующего излучения; тип, вид и количество детекторов); </a:t>
            </a:r>
          </a:p>
          <a:p>
            <a:pPr marL="752429" lvl="1" indent="-342900" algn="just"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тип детектора и его энергетическая зависимость чувствительности; </a:t>
            </a:r>
          </a:p>
          <a:p>
            <a:pPr marL="752429" lvl="1" indent="-342900" algn="just"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наличие сопутствующего бета-излучения; </a:t>
            </a:r>
          </a:p>
          <a:p>
            <a:pPr marL="752429" lvl="1" indent="-342900" algn="just"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элементная база приборов и применяемые алгоритмы работы, вычислительные мощности микропроцессоров и версии (качество исполнения) используемого встроенного и прикладного программного обеспечения.</a:t>
            </a:r>
          </a:p>
          <a:p>
            <a:pPr marL="681038" lvl="0" indent="-228600" algn="just">
              <a:buFont typeface="+mj-lt"/>
              <a:buAutoNum type="arabicPeriod"/>
              <a:tabLst>
                <a:tab pos="540385" algn="l"/>
              </a:tabLst>
            </a:pPr>
            <a:endParaRPr lang="ru-RU" sz="1200" dirty="0">
              <a:solidFill>
                <a:srgbClr val="002060"/>
              </a:solidFill>
              <a:effectLst/>
              <a:ea typeface="MS Mincho" panose="02020609040205080304" pitchFamily="49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1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рекомендации таможенным органам и производителям приборов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0660" y="809729"/>
            <a:ext cx="857414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ts val="1200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1. </a:t>
            </a:r>
            <a:r>
              <a:rPr lang="ru-RU" sz="1400" b="1" dirty="0">
                <a:solidFill>
                  <a:srgbClr val="002060"/>
                </a:solidFill>
              </a:rPr>
              <a:t>Таможенным органам:</a:t>
            </a:r>
          </a:p>
          <a:p>
            <a:pPr marL="622300" indent="-260350" algn="just">
              <a:spcAft>
                <a:spcPts val="600"/>
              </a:spcAft>
              <a:buSzPts val="1200"/>
              <a:buFont typeface="+mj-lt"/>
              <a:buAutoNum type="alphaLcPeriod"/>
              <a:tabLst>
                <a:tab pos="6223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своевременно проводить работы по обновлению парка приборов дозиметрического контроля с учетом задач, стоящих перед таможенными органами в области обеспечения ядерной и радиационной безопасности на таможенной границе; </a:t>
            </a:r>
          </a:p>
          <a:p>
            <a:pPr marL="622300" indent="-260350" algn="just">
              <a:spcAft>
                <a:spcPts val="600"/>
              </a:spcAft>
              <a:buSzPts val="1200"/>
              <a:buFont typeface="+mj-lt"/>
              <a:buAutoNum type="alphaLcPeriod"/>
              <a:tabLst>
                <a:tab pos="6223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при обучении навыкам работы с техническими средствами радиационного контроля(ТС РК) уделять особое внимание вопросам измерения МАЭД с помощью различных ТС РК. </a:t>
            </a:r>
          </a:p>
          <a:p>
            <a:pPr algn="just">
              <a:buSzPts val="1200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2. </a:t>
            </a:r>
            <a:r>
              <a:rPr lang="ru-RU" sz="1400" b="1" dirty="0">
                <a:solidFill>
                  <a:srgbClr val="002060"/>
                </a:solidFill>
              </a:rPr>
              <a:t>Производителям приборов радиационного контроля:</a:t>
            </a:r>
          </a:p>
          <a:p>
            <a:pPr marL="622300" lvl="1" indent="-214313" algn="just">
              <a:spcAft>
                <a:spcPts val="600"/>
              </a:spcAft>
              <a:buSzPts val="1200"/>
              <a:buFont typeface="+mj-lt"/>
              <a:buAutoNum type="alphaL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разработать, в тесном сотрудничестве с потребителями (таможенными органами),  методические рекомендации по применению приборов радиационного контроля для измерения МАЭД, в которых должны быть отражены необходимые технические характеристики и особенности применения каждого прибора, включая методику и порядок проведения измерений;</a:t>
            </a:r>
          </a:p>
          <a:p>
            <a:pPr marL="622300" lvl="1" indent="-214313" algn="just">
              <a:spcAft>
                <a:spcPts val="600"/>
              </a:spcAft>
              <a:buSzPts val="1200"/>
              <a:buFont typeface="+mj-lt"/>
              <a:buAutoNum type="alphaL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Учитывать, при разработке новых средств измерения МАЭД, для какой категории потребителей они разрабатываются и какие задачи будут решать;</a:t>
            </a:r>
          </a:p>
          <a:p>
            <a:pPr marL="622300" lvl="1" indent="-214313" algn="just">
              <a:spcAft>
                <a:spcPts val="600"/>
              </a:spcAft>
              <a:buSzPts val="1200"/>
              <a:buFont typeface="+mj-lt"/>
              <a:buAutoNum type="alphaLcPeriod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обратить особое внимание на разработку и отладку программно-технических средств управления и обработки информации на базе микропроцессоров, в части касающейся обеспечения точности измерения МАЭД для различных диапазонов энергий регистрируемого гамма-излучения и стабильности показаний приборов. </a:t>
            </a:r>
          </a:p>
          <a:p>
            <a:pPr marL="681038" lvl="0" indent="-228600" algn="just">
              <a:buFont typeface="+mj-lt"/>
              <a:buAutoNum type="arabicPeriod"/>
              <a:tabLst>
                <a:tab pos="540385" algn="l"/>
              </a:tabLst>
            </a:pPr>
            <a:endParaRPr lang="ru-RU" sz="1200" dirty="0">
              <a:solidFill>
                <a:srgbClr val="002060"/>
              </a:solidFill>
              <a:effectLst/>
              <a:ea typeface="MS Mincho" panose="02020609040205080304" pitchFamily="49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0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788" y="2325757"/>
            <a:ext cx="8772212" cy="2365513"/>
          </a:xfrm>
        </p:spPr>
        <p:txBody>
          <a:bodyPr/>
          <a:lstStyle/>
          <a:p>
            <a:r>
              <a:rPr lang="ru-RU" sz="3200" dirty="0"/>
              <a:t>Спасибо за внимание!</a:t>
            </a:r>
            <a:br>
              <a:rPr lang="ru-RU" sz="3200" dirty="0"/>
            </a:br>
            <a:br>
              <a:rPr lang="ru-RU" sz="2600" dirty="0"/>
            </a:b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412589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Объекты И МЕТОДИКА исследований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0660" y="809698"/>
            <a:ext cx="87084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55"/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Технические средства радиационного контроля: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дозиметры ДКГ-РМ1203М, ДКГ-РМ1621, ДКГ-РМ1610, ДКС-АТ1123;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 измерители-сигнализаторы поисковые ИСП-РМ1401К-01, ИСП-РМ1401К-01М;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радиометр-спектрометр МКС-А03.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 Для сравнительного анализа исследованы приборы, применяемые в организациях </a:t>
            </a:r>
            <a:r>
              <a:rPr lang="ru-RU" sz="1600" dirty="0" err="1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Росатома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Роспотребнадзора</a:t>
            </a:r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, МЧС: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дозиметр ДКГ-РМ1211; 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дозиметры-радиометры МКС-РМ1405, МКС-15Д «Снегирь», МКС-АТ6130 </a:t>
            </a:r>
          </a:p>
          <a:p>
            <a:pPr algn="just" defTabSz="179955"/>
            <a:endParaRPr lang="ru-RU" sz="1600" dirty="0">
              <a:solidFill>
                <a:srgbClr val="002060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just" defTabSz="179955"/>
            <a:r>
              <a:rPr lang="ru-RU" sz="1600" b="1" dirty="0" err="1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Радионуклидные</a:t>
            </a:r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 источники: 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типа ОСГИ (Cs-137, Ba-133, Eu-152, Co-60);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- протяженные на основе Ra-226 и Th-232. </a:t>
            </a:r>
          </a:p>
          <a:p>
            <a:pPr algn="just" defTabSz="179955"/>
            <a:endParaRPr lang="ru-RU" sz="1600" b="1" dirty="0">
              <a:solidFill>
                <a:srgbClr val="C00000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just" defTabSz="179955"/>
            <a:r>
              <a:rPr lang="ru-RU" sz="1600" b="1" dirty="0">
                <a:solidFill>
                  <a:srgbClr val="C0000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 Методика исследований : </a:t>
            </a:r>
          </a:p>
          <a:p>
            <a:pPr algn="just" defTabSz="179955"/>
            <a:r>
              <a:rPr lang="ru-RU" sz="16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При измерениях приборы располагались на расстоянии 0,1 м до места расположения источников, а в некоторых случаях располагались на их поверхности ( в соответствии с Решением Комиссии Таможенного союза № 299 от 28 мая 2010 г)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6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/>
          </p:cNvSpPr>
          <p:nvPr/>
        </p:nvSpPr>
        <p:spPr bwMode="auto">
          <a:xfrm flipH="1">
            <a:off x="5422219" y="1386740"/>
            <a:ext cx="2855272" cy="3149407"/>
          </a:xfrm>
          <a:custGeom>
            <a:avLst/>
            <a:gdLst>
              <a:gd name="T0" fmla="*/ 1441 w 11941"/>
              <a:gd name="T1" fmla="*/ 6489 h 13171"/>
              <a:gd name="T2" fmla="*/ 1440 w 11941"/>
              <a:gd name="T3" fmla="*/ 5978 h 13171"/>
              <a:gd name="T4" fmla="*/ 1448 w 11941"/>
              <a:gd name="T5" fmla="*/ 5652 h 13171"/>
              <a:gd name="T6" fmla="*/ 1466 w 11941"/>
              <a:gd name="T7" fmla="*/ 5319 h 13171"/>
              <a:gd name="T8" fmla="*/ 1501 w 11941"/>
              <a:gd name="T9" fmla="*/ 4983 h 13171"/>
              <a:gd name="T10" fmla="*/ 1557 w 11941"/>
              <a:gd name="T11" fmla="*/ 4647 h 13171"/>
              <a:gd name="T12" fmla="*/ 1636 w 11941"/>
              <a:gd name="T13" fmla="*/ 4317 h 13171"/>
              <a:gd name="T14" fmla="*/ 1746 w 11941"/>
              <a:gd name="T15" fmla="*/ 3998 h 13171"/>
              <a:gd name="T16" fmla="*/ 1889 w 11941"/>
              <a:gd name="T17" fmla="*/ 3693 h 13171"/>
              <a:gd name="T18" fmla="*/ 2070 w 11941"/>
              <a:gd name="T19" fmla="*/ 3407 h 13171"/>
              <a:gd name="T20" fmla="*/ 2293 w 11941"/>
              <a:gd name="T21" fmla="*/ 3146 h 13171"/>
              <a:gd name="T22" fmla="*/ 2483 w 11941"/>
              <a:gd name="T23" fmla="*/ 2974 h 13171"/>
              <a:gd name="T24" fmla="*/ 2695 w 11941"/>
              <a:gd name="T25" fmla="*/ 2820 h 13171"/>
              <a:gd name="T26" fmla="*/ 2931 w 11941"/>
              <a:gd name="T27" fmla="*/ 2681 h 13171"/>
              <a:gd name="T28" fmla="*/ 3189 w 11941"/>
              <a:gd name="T29" fmla="*/ 2560 h 13171"/>
              <a:gd name="T30" fmla="*/ 3469 w 11941"/>
              <a:gd name="T31" fmla="*/ 2455 h 13171"/>
              <a:gd name="T32" fmla="*/ 3772 w 11941"/>
              <a:gd name="T33" fmla="*/ 2367 h 13171"/>
              <a:gd name="T34" fmla="*/ 4097 w 11941"/>
              <a:gd name="T35" fmla="*/ 2296 h 13171"/>
              <a:gd name="T36" fmla="*/ 4444 w 11941"/>
              <a:gd name="T37" fmla="*/ 2243 h 13171"/>
              <a:gd name="T38" fmla="*/ 4813 w 11941"/>
              <a:gd name="T39" fmla="*/ 2206 h 13171"/>
              <a:gd name="T40" fmla="*/ 5203 w 11941"/>
              <a:gd name="T41" fmla="*/ 2186 h 13171"/>
              <a:gd name="T42" fmla="*/ 9978 w 11941"/>
              <a:gd name="T43" fmla="*/ 2182 h 13171"/>
              <a:gd name="T44" fmla="*/ 11941 w 11941"/>
              <a:gd name="T45" fmla="*/ 1462 h 13171"/>
              <a:gd name="T46" fmla="*/ 9978 w 11941"/>
              <a:gd name="T47" fmla="*/ 744 h 13171"/>
              <a:gd name="T48" fmla="*/ 5128 w 11941"/>
              <a:gd name="T49" fmla="*/ 749 h 13171"/>
              <a:gd name="T50" fmla="*/ 4630 w 11941"/>
              <a:gd name="T51" fmla="*/ 778 h 13171"/>
              <a:gd name="T52" fmla="*/ 4155 w 11941"/>
              <a:gd name="T53" fmla="*/ 832 h 13171"/>
              <a:gd name="T54" fmla="*/ 3705 w 11941"/>
              <a:gd name="T55" fmla="*/ 909 h 13171"/>
              <a:gd name="T56" fmla="*/ 3281 w 11941"/>
              <a:gd name="T57" fmla="*/ 1011 h 13171"/>
              <a:gd name="T58" fmla="*/ 2882 w 11941"/>
              <a:gd name="T59" fmla="*/ 1138 h 13171"/>
              <a:gd name="T60" fmla="*/ 2508 w 11941"/>
              <a:gd name="T61" fmla="*/ 1288 h 13171"/>
              <a:gd name="T62" fmla="*/ 2160 w 11941"/>
              <a:gd name="T63" fmla="*/ 1463 h 13171"/>
              <a:gd name="T64" fmla="*/ 1838 w 11941"/>
              <a:gd name="T65" fmla="*/ 1663 h 13171"/>
              <a:gd name="T66" fmla="*/ 1540 w 11941"/>
              <a:gd name="T67" fmla="*/ 1886 h 13171"/>
              <a:gd name="T68" fmla="*/ 1270 w 11941"/>
              <a:gd name="T69" fmla="*/ 2133 h 13171"/>
              <a:gd name="T70" fmla="*/ 939 w 11941"/>
              <a:gd name="T71" fmla="*/ 2515 h 13171"/>
              <a:gd name="T72" fmla="*/ 671 w 11941"/>
              <a:gd name="T73" fmla="*/ 2918 h 13171"/>
              <a:gd name="T74" fmla="*/ 458 w 11941"/>
              <a:gd name="T75" fmla="*/ 3338 h 13171"/>
              <a:gd name="T76" fmla="*/ 296 w 11941"/>
              <a:gd name="T77" fmla="*/ 3769 h 13171"/>
              <a:gd name="T78" fmla="*/ 176 w 11941"/>
              <a:gd name="T79" fmla="*/ 4206 h 13171"/>
              <a:gd name="T80" fmla="*/ 94 w 11941"/>
              <a:gd name="T81" fmla="*/ 4642 h 13171"/>
              <a:gd name="T82" fmla="*/ 42 w 11941"/>
              <a:gd name="T83" fmla="*/ 5072 h 13171"/>
              <a:gd name="T84" fmla="*/ 13 w 11941"/>
              <a:gd name="T85" fmla="*/ 5490 h 13171"/>
              <a:gd name="T86" fmla="*/ 1 w 11941"/>
              <a:gd name="T87" fmla="*/ 5890 h 13171"/>
              <a:gd name="T88" fmla="*/ 2 w 11941"/>
              <a:gd name="T89" fmla="*/ 6502 h 13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41" h="13171">
                <a:moveTo>
                  <a:pt x="2" y="13171"/>
                </a:moveTo>
                <a:lnTo>
                  <a:pt x="1441" y="13171"/>
                </a:lnTo>
                <a:lnTo>
                  <a:pt x="1441" y="6489"/>
                </a:lnTo>
                <a:lnTo>
                  <a:pt x="1440" y="6290"/>
                </a:lnTo>
                <a:lnTo>
                  <a:pt x="1439" y="6084"/>
                </a:lnTo>
                <a:lnTo>
                  <a:pt x="1440" y="5978"/>
                </a:lnTo>
                <a:lnTo>
                  <a:pt x="1441" y="5871"/>
                </a:lnTo>
                <a:lnTo>
                  <a:pt x="1444" y="5762"/>
                </a:lnTo>
                <a:lnTo>
                  <a:pt x="1448" y="5652"/>
                </a:lnTo>
                <a:lnTo>
                  <a:pt x="1453" y="5542"/>
                </a:lnTo>
                <a:lnTo>
                  <a:pt x="1459" y="5432"/>
                </a:lnTo>
                <a:lnTo>
                  <a:pt x="1466" y="5319"/>
                </a:lnTo>
                <a:lnTo>
                  <a:pt x="1476" y="5207"/>
                </a:lnTo>
                <a:lnTo>
                  <a:pt x="1488" y="5096"/>
                </a:lnTo>
                <a:lnTo>
                  <a:pt x="1501" y="4983"/>
                </a:lnTo>
                <a:lnTo>
                  <a:pt x="1518" y="4871"/>
                </a:lnTo>
                <a:lnTo>
                  <a:pt x="1535" y="4759"/>
                </a:lnTo>
                <a:lnTo>
                  <a:pt x="1557" y="4647"/>
                </a:lnTo>
                <a:lnTo>
                  <a:pt x="1581" y="4537"/>
                </a:lnTo>
                <a:lnTo>
                  <a:pt x="1606" y="4427"/>
                </a:lnTo>
                <a:lnTo>
                  <a:pt x="1636" y="4317"/>
                </a:lnTo>
                <a:lnTo>
                  <a:pt x="1669" y="4209"/>
                </a:lnTo>
                <a:lnTo>
                  <a:pt x="1706" y="4103"/>
                </a:lnTo>
                <a:lnTo>
                  <a:pt x="1746" y="3998"/>
                </a:lnTo>
                <a:lnTo>
                  <a:pt x="1789" y="3894"/>
                </a:lnTo>
                <a:lnTo>
                  <a:pt x="1838" y="3793"/>
                </a:lnTo>
                <a:lnTo>
                  <a:pt x="1889" y="3693"/>
                </a:lnTo>
                <a:lnTo>
                  <a:pt x="1945" y="3595"/>
                </a:lnTo>
                <a:lnTo>
                  <a:pt x="2005" y="3500"/>
                </a:lnTo>
                <a:lnTo>
                  <a:pt x="2070" y="3407"/>
                </a:lnTo>
                <a:lnTo>
                  <a:pt x="2139" y="3318"/>
                </a:lnTo>
                <a:lnTo>
                  <a:pt x="2213" y="3230"/>
                </a:lnTo>
                <a:lnTo>
                  <a:pt x="2293" y="3146"/>
                </a:lnTo>
                <a:lnTo>
                  <a:pt x="2354" y="3087"/>
                </a:lnTo>
                <a:lnTo>
                  <a:pt x="2417" y="3030"/>
                </a:lnTo>
                <a:lnTo>
                  <a:pt x="2483" y="2974"/>
                </a:lnTo>
                <a:lnTo>
                  <a:pt x="2552" y="2921"/>
                </a:lnTo>
                <a:lnTo>
                  <a:pt x="2622" y="2869"/>
                </a:lnTo>
                <a:lnTo>
                  <a:pt x="2695" y="2820"/>
                </a:lnTo>
                <a:lnTo>
                  <a:pt x="2771" y="2771"/>
                </a:lnTo>
                <a:lnTo>
                  <a:pt x="2850" y="2725"/>
                </a:lnTo>
                <a:lnTo>
                  <a:pt x="2931" y="2681"/>
                </a:lnTo>
                <a:lnTo>
                  <a:pt x="3015" y="2638"/>
                </a:lnTo>
                <a:lnTo>
                  <a:pt x="3101" y="2598"/>
                </a:lnTo>
                <a:lnTo>
                  <a:pt x="3189" y="2560"/>
                </a:lnTo>
                <a:lnTo>
                  <a:pt x="3280" y="2523"/>
                </a:lnTo>
                <a:lnTo>
                  <a:pt x="3373" y="2488"/>
                </a:lnTo>
                <a:lnTo>
                  <a:pt x="3469" y="2455"/>
                </a:lnTo>
                <a:lnTo>
                  <a:pt x="3568" y="2424"/>
                </a:lnTo>
                <a:lnTo>
                  <a:pt x="3669" y="2395"/>
                </a:lnTo>
                <a:lnTo>
                  <a:pt x="3772" y="2367"/>
                </a:lnTo>
                <a:lnTo>
                  <a:pt x="3878" y="2342"/>
                </a:lnTo>
                <a:lnTo>
                  <a:pt x="3986" y="2318"/>
                </a:lnTo>
                <a:lnTo>
                  <a:pt x="4097" y="2296"/>
                </a:lnTo>
                <a:lnTo>
                  <a:pt x="4210" y="2277"/>
                </a:lnTo>
                <a:lnTo>
                  <a:pt x="4326" y="2259"/>
                </a:lnTo>
                <a:lnTo>
                  <a:pt x="4444" y="2243"/>
                </a:lnTo>
                <a:lnTo>
                  <a:pt x="4564" y="2228"/>
                </a:lnTo>
                <a:lnTo>
                  <a:pt x="4687" y="2216"/>
                </a:lnTo>
                <a:lnTo>
                  <a:pt x="4813" y="2206"/>
                </a:lnTo>
                <a:lnTo>
                  <a:pt x="4941" y="2197"/>
                </a:lnTo>
                <a:lnTo>
                  <a:pt x="5071" y="2190"/>
                </a:lnTo>
                <a:lnTo>
                  <a:pt x="5203" y="2186"/>
                </a:lnTo>
                <a:lnTo>
                  <a:pt x="5338" y="2183"/>
                </a:lnTo>
                <a:lnTo>
                  <a:pt x="5475" y="2182"/>
                </a:lnTo>
                <a:lnTo>
                  <a:pt x="9978" y="2182"/>
                </a:lnTo>
                <a:lnTo>
                  <a:pt x="9233" y="2926"/>
                </a:lnTo>
                <a:lnTo>
                  <a:pt x="10477" y="2926"/>
                </a:lnTo>
                <a:lnTo>
                  <a:pt x="11941" y="1462"/>
                </a:lnTo>
                <a:lnTo>
                  <a:pt x="10477" y="0"/>
                </a:lnTo>
                <a:lnTo>
                  <a:pt x="9233" y="0"/>
                </a:lnTo>
                <a:lnTo>
                  <a:pt x="9978" y="744"/>
                </a:lnTo>
                <a:lnTo>
                  <a:pt x="5475" y="744"/>
                </a:lnTo>
                <a:lnTo>
                  <a:pt x="5301" y="745"/>
                </a:lnTo>
                <a:lnTo>
                  <a:pt x="5128" y="749"/>
                </a:lnTo>
                <a:lnTo>
                  <a:pt x="4959" y="756"/>
                </a:lnTo>
                <a:lnTo>
                  <a:pt x="4793" y="766"/>
                </a:lnTo>
                <a:lnTo>
                  <a:pt x="4630" y="778"/>
                </a:lnTo>
                <a:lnTo>
                  <a:pt x="4469" y="793"/>
                </a:lnTo>
                <a:lnTo>
                  <a:pt x="4311" y="811"/>
                </a:lnTo>
                <a:lnTo>
                  <a:pt x="4155" y="832"/>
                </a:lnTo>
                <a:lnTo>
                  <a:pt x="4003" y="854"/>
                </a:lnTo>
                <a:lnTo>
                  <a:pt x="3853" y="880"/>
                </a:lnTo>
                <a:lnTo>
                  <a:pt x="3705" y="909"/>
                </a:lnTo>
                <a:lnTo>
                  <a:pt x="3562" y="941"/>
                </a:lnTo>
                <a:lnTo>
                  <a:pt x="3420" y="975"/>
                </a:lnTo>
                <a:lnTo>
                  <a:pt x="3281" y="1011"/>
                </a:lnTo>
                <a:lnTo>
                  <a:pt x="3145" y="1051"/>
                </a:lnTo>
                <a:lnTo>
                  <a:pt x="3012" y="1093"/>
                </a:lnTo>
                <a:lnTo>
                  <a:pt x="2882" y="1138"/>
                </a:lnTo>
                <a:lnTo>
                  <a:pt x="2755" y="1185"/>
                </a:lnTo>
                <a:lnTo>
                  <a:pt x="2630" y="1236"/>
                </a:lnTo>
                <a:lnTo>
                  <a:pt x="2508" y="1288"/>
                </a:lnTo>
                <a:lnTo>
                  <a:pt x="2389" y="1344"/>
                </a:lnTo>
                <a:lnTo>
                  <a:pt x="2273" y="1403"/>
                </a:lnTo>
                <a:lnTo>
                  <a:pt x="2160" y="1463"/>
                </a:lnTo>
                <a:lnTo>
                  <a:pt x="2049" y="1527"/>
                </a:lnTo>
                <a:lnTo>
                  <a:pt x="1942" y="1594"/>
                </a:lnTo>
                <a:lnTo>
                  <a:pt x="1838" y="1663"/>
                </a:lnTo>
                <a:lnTo>
                  <a:pt x="1735" y="1734"/>
                </a:lnTo>
                <a:lnTo>
                  <a:pt x="1636" y="1810"/>
                </a:lnTo>
                <a:lnTo>
                  <a:pt x="1540" y="1886"/>
                </a:lnTo>
                <a:lnTo>
                  <a:pt x="1448" y="1966"/>
                </a:lnTo>
                <a:lnTo>
                  <a:pt x="1358" y="2049"/>
                </a:lnTo>
                <a:lnTo>
                  <a:pt x="1270" y="2133"/>
                </a:lnTo>
                <a:lnTo>
                  <a:pt x="1152" y="2258"/>
                </a:lnTo>
                <a:lnTo>
                  <a:pt x="1042" y="2385"/>
                </a:lnTo>
                <a:lnTo>
                  <a:pt x="939" y="2515"/>
                </a:lnTo>
                <a:lnTo>
                  <a:pt x="843" y="2647"/>
                </a:lnTo>
                <a:lnTo>
                  <a:pt x="753" y="2782"/>
                </a:lnTo>
                <a:lnTo>
                  <a:pt x="671" y="2918"/>
                </a:lnTo>
                <a:lnTo>
                  <a:pt x="594" y="3057"/>
                </a:lnTo>
                <a:lnTo>
                  <a:pt x="523" y="3197"/>
                </a:lnTo>
                <a:lnTo>
                  <a:pt x="458" y="3338"/>
                </a:lnTo>
                <a:lnTo>
                  <a:pt x="399" y="3482"/>
                </a:lnTo>
                <a:lnTo>
                  <a:pt x="344" y="3625"/>
                </a:lnTo>
                <a:lnTo>
                  <a:pt x="296" y="3769"/>
                </a:lnTo>
                <a:lnTo>
                  <a:pt x="252" y="3914"/>
                </a:lnTo>
                <a:lnTo>
                  <a:pt x="212" y="4061"/>
                </a:lnTo>
                <a:lnTo>
                  <a:pt x="176" y="4206"/>
                </a:lnTo>
                <a:lnTo>
                  <a:pt x="145" y="4351"/>
                </a:lnTo>
                <a:lnTo>
                  <a:pt x="117" y="4497"/>
                </a:lnTo>
                <a:lnTo>
                  <a:pt x="94" y="4642"/>
                </a:lnTo>
                <a:lnTo>
                  <a:pt x="73" y="4786"/>
                </a:lnTo>
                <a:lnTo>
                  <a:pt x="57" y="4930"/>
                </a:lnTo>
                <a:lnTo>
                  <a:pt x="42" y="5072"/>
                </a:lnTo>
                <a:lnTo>
                  <a:pt x="30" y="5213"/>
                </a:lnTo>
                <a:lnTo>
                  <a:pt x="20" y="5352"/>
                </a:lnTo>
                <a:lnTo>
                  <a:pt x="13" y="5490"/>
                </a:lnTo>
                <a:lnTo>
                  <a:pt x="7" y="5625"/>
                </a:lnTo>
                <a:lnTo>
                  <a:pt x="4" y="5759"/>
                </a:lnTo>
                <a:lnTo>
                  <a:pt x="1" y="5890"/>
                </a:lnTo>
                <a:lnTo>
                  <a:pt x="0" y="6019"/>
                </a:lnTo>
                <a:lnTo>
                  <a:pt x="0" y="6267"/>
                </a:lnTo>
                <a:lnTo>
                  <a:pt x="2" y="6502"/>
                </a:lnTo>
                <a:lnTo>
                  <a:pt x="2" y="131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12" tIns="22856" rIns="45712" bIns="22856" numCol="1" anchor="t" anchorCtr="0" compatLnSpc="1">
            <a:prstTxWarp prst="textNoShape">
              <a:avLst/>
            </a:prstTxWarp>
          </a:bodyPr>
          <a:lstStyle/>
          <a:p>
            <a:endParaRPr lang="ru-RU" sz="45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flipH="1">
            <a:off x="5422213" y="2182341"/>
            <a:ext cx="2022365" cy="2353805"/>
          </a:xfrm>
          <a:custGeom>
            <a:avLst/>
            <a:gdLst>
              <a:gd name="T0" fmla="*/ 1441 w 8457"/>
              <a:gd name="T1" fmla="*/ 6489 h 9844"/>
              <a:gd name="T2" fmla="*/ 1440 w 8457"/>
              <a:gd name="T3" fmla="*/ 5978 h 9844"/>
              <a:gd name="T4" fmla="*/ 1447 w 8457"/>
              <a:gd name="T5" fmla="*/ 5653 h 9844"/>
              <a:gd name="T6" fmla="*/ 1467 w 8457"/>
              <a:gd name="T7" fmla="*/ 5319 h 9844"/>
              <a:gd name="T8" fmla="*/ 1501 w 8457"/>
              <a:gd name="T9" fmla="*/ 4983 h 9844"/>
              <a:gd name="T10" fmla="*/ 1557 w 8457"/>
              <a:gd name="T11" fmla="*/ 4647 h 9844"/>
              <a:gd name="T12" fmla="*/ 1636 w 8457"/>
              <a:gd name="T13" fmla="*/ 4317 h 9844"/>
              <a:gd name="T14" fmla="*/ 1745 w 8457"/>
              <a:gd name="T15" fmla="*/ 3998 h 9844"/>
              <a:gd name="T16" fmla="*/ 1889 w 8457"/>
              <a:gd name="T17" fmla="*/ 3693 h 9844"/>
              <a:gd name="T18" fmla="*/ 2070 w 8457"/>
              <a:gd name="T19" fmla="*/ 3407 h 9844"/>
              <a:gd name="T20" fmla="*/ 2293 w 8457"/>
              <a:gd name="T21" fmla="*/ 3146 h 9844"/>
              <a:gd name="T22" fmla="*/ 2483 w 8457"/>
              <a:gd name="T23" fmla="*/ 2974 h 9844"/>
              <a:gd name="T24" fmla="*/ 2696 w 8457"/>
              <a:gd name="T25" fmla="*/ 2820 h 9844"/>
              <a:gd name="T26" fmla="*/ 2931 w 8457"/>
              <a:gd name="T27" fmla="*/ 2682 h 9844"/>
              <a:gd name="T28" fmla="*/ 3189 w 8457"/>
              <a:gd name="T29" fmla="*/ 2560 h 9844"/>
              <a:gd name="T30" fmla="*/ 3470 w 8457"/>
              <a:gd name="T31" fmla="*/ 2455 h 9844"/>
              <a:gd name="T32" fmla="*/ 3772 w 8457"/>
              <a:gd name="T33" fmla="*/ 2367 h 9844"/>
              <a:gd name="T34" fmla="*/ 4097 w 8457"/>
              <a:gd name="T35" fmla="*/ 2296 h 9844"/>
              <a:gd name="T36" fmla="*/ 4444 w 8457"/>
              <a:gd name="T37" fmla="*/ 2243 h 9844"/>
              <a:gd name="T38" fmla="*/ 4812 w 8457"/>
              <a:gd name="T39" fmla="*/ 2206 h 9844"/>
              <a:gd name="T40" fmla="*/ 5202 w 8457"/>
              <a:gd name="T41" fmla="*/ 2186 h 9844"/>
              <a:gd name="T42" fmla="*/ 6494 w 8457"/>
              <a:gd name="T43" fmla="*/ 2182 h 9844"/>
              <a:gd name="T44" fmla="*/ 8457 w 8457"/>
              <a:gd name="T45" fmla="*/ 1463 h 9844"/>
              <a:gd name="T46" fmla="*/ 6494 w 8457"/>
              <a:gd name="T47" fmla="*/ 744 h 9844"/>
              <a:gd name="T48" fmla="*/ 5129 w 8457"/>
              <a:gd name="T49" fmla="*/ 749 h 9844"/>
              <a:gd name="T50" fmla="*/ 4630 w 8457"/>
              <a:gd name="T51" fmla="*/ 778 h 9844"/>
              <a:gd name="T52" fmla="*/ 4155 w 8457"/>
              <a:gd name="T53" fmla="*/ 832 h 9844"/>
              <a:gd name="T54" fmla="*/ 3706 w 8457"/>
              <a:gd name="T55" fmla="*/ 909 h 9844"/>
              <a:gd name="T56" fmla="*/ 3281 w 8457"/>
              <a:gd name="T57" fmla="*/ 1011 h 9844"/>
              <a:gd name="T58" fmla="*/ 2882 w 8457"/>
              <a:gd name="T59" fmla="*/ 1138 h 9844"/>
              <a:gd name="T60" fmla="*/ 2508 w 8457"/>
              <a:gd name="T61" fmla="*/ 1289 h 9844"/>
              <a:gd name="T62" fmla="*/ 2159 w 8457"/>
              <a:gd name="T63" fmla="*/ 1463 h 9844"/>
              <a:gd name="T64" fmla="*/ 1837 w 8457"/>
              <a:gd name="T65" fmla="*/ 1663 h 9844"/>
              <a:gd name="T66" fmla="*/ 1540 w 8457"/>
              <a:gd name="T67" fmla="*/ 1887 h 9844"/>
              <a:gd name="T68" fmla="*/ 1270 w 8457"/>
              <a:gd name="T69" fmla="*/ 2134 h 9844"/>
              <a:gd name="T70" fmla="*/ 939 w 8457"/>
              <a:gd name="T71" fmla="*/ 2515 h 9844"/>
              <a:gd name="T72" fmla="*/ 670 w 8457"/>
              <a:gd name="T73" fmla="*/ 2919 h 9844"/>
              <a:gd name="T74" fmla="*/ 459 w 8457"/>
              <a:gd name="T75" fmla="*/ 3338 h 9844"/>
              <a:gd name="T76" fmla="*/ 296 w 8457"/>
              <a:gd name="T77" fmla="*/ 3770 h 9844"/>
              <a:gd name="T78" fmla="*/ 177 w 8457"/>
              <a:gd name="T79" fmla="*/ 4206 h 9844"/>
              <a:gd name="T80" fmla="*/ 94 w 8457"/>
              <a:gd name="T81" fmla="*/ 4642 h 9844"/>
              <a:gd name="T82" fmla="*/ 42 w 8457"/>
              <a:gd name="T83" fmla="*/ 5072 h 9844"/>
              <a:gd name="T84" fmla="*/ 13 w 8457"/>
              <a:gd name="T85" fmla="*/ 5490 h 9844"/>
              <a:gd name="T86" fmla="*/ 2 w 8457"/>
              <a:gd name="T87" fmla="*/ 5890 h 9844"/>
              <a:gd name="T88" fmla="*/ 2 w 8457"/>
              <a:gd name="T89" fmla="*/ 6504 h 9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457" h="9844">
                <a:moveTo>
                  <a:pt x="2" y="9844"/>
                </a:moveTo>
                <a:lnTo>
                  <a:pt x="1441" y="9844"/>
                </a:lnTo>
                <a:lnTo>
                  <a:pt x="1441" y="6489"/>
                </a:lnTo>
                <a:lnTo>
                  <a:pt x="1440" y="6290"/>
                </a:lnTo>
                <a:lnTo>
                  <a:pt x="1439" y="6084"/>
                </a:lnTo>
                <a:lnTo>
                  <a:pt x="1440" y="5978"/>
                </a:lnTo>
                <a:lnTo>
                  <a:pt x="1441" y="5871"/>
                </a:lnTo>
                <a:lnTo>
                  <a:pt x="1444" y="5762"/>
                </a:lnTo>
                <a:lnTo>
                  <a:pt x="1447" y="5653"/>
                </a:lnTo>
                <a:lnTo>
                  <a:pt x="1452" y="5542"/>
                </a:lnTo>
                <a:lnTo>
                  <a:pt x="1459" y="5432"/>
                </a:lnTo>
                <a:lnTo>
                  <a:pt x="1467" y="5319"/>
                </a:lnTo>
                <a:lnTo>
                  <a:pt x="1476" y="5208"/>
                </a:lnTo>
                <a:lnTo>
                  <a:pt x="1488" y="5096"/>
                </a:lnTo>
                <a:lnTo>
                  <a:pt x="1501" y="4983"/>
                </a:lnTo>
                <a:lnTo>
                  <a:pt x="1517" y="4871"/>
                </a:lnTo>
                <a:lnTo>
                  <a:pt x="1536" y="4759"/>
                </a:lnTo>
                <a:lnTo>
                  <a:pt x="1557" y="4647"/>
                </a:lnTo>
                <a:lnTo>
                  <a:pt x="1580" y="4537"/>
                </a:lnTo>
                <a:lnTo>
                  <a:pt x="1607" y="4427"/>
                </a:lnTo>
                <a:lnTo>
                  <a:pt x="1636" y="4317"/>
                </a:lnTo>
                <a:lnTo>
                  <a:pt x="1669" y="4209"/>
                </a:lnTo>
                <a:lnTo>
                  <a:pt x="1706" y="4103"/>
                </a:lnTo>
                <a:lnTo>
                  <a:pt x="1745" y="3998"/>
                </a:lnTo>
                <a:lnTo>
                  <a:pt x="1790" y="3895"/>
                </a:lnTo>
                <a:lnTo>
                  <a:pt x="1837" y="3793"/>
                </a:lnTo>
                <a:lnTo>
                  <a:pt x="1889" y="3693"/>
                </a:lnTo>
                <a:lnTo>
                  <a:pt x="1945" y="3596"/>
                </a:lnTo>
                <a:lnTo>
                  <a:pt x="2005" y="3500"/>
                </a:lnTo>
                <a:lnTo>
                  <a:pt x="2070" y="3407"/>
                </a:lnTo>
                <a:lnTo>
                  <a:pt x="2139" y="3318"/>
                </a:lnTo>
                <a:lnTo>
                  <a:pt x="2214" y="3230"/>
                </a:lnTo>
                <a:lnTo>
                  <a:pt x="2293" y="3146"/>
                </a:lnTo>
                <a:lnTo>
                  <a:pt x="2353" y="3087"/>
                </a:lnTo>
                <a:lnTo>
                  <a:pt x="2417" y="3030"/>
                </a:lnTo>
                <a:lnTo>
                  <a:pt x="2483" y="2974"/>
                </a:lnTo>
                <a:lnTo>
                  <a:pt x="2551" y="2921"/>
                </a:lnTo>
                <a:lnTo>
                  <a:pt x="2623" y="2869"/>
                </a:lnTo>
                <a:lnTo>
                  <a:pt x="2696" y="2820"/>
                </a:lnTo>
                <a:lnTo>
                  <a:pt x="2771" y="2771"/>
                </a:lnTo>
                <a:lnTo>
                  <a:pt x="2850" y="2725"/>
                </a:lnTo>
                <a:lnTo>
                  <a:pt x="2931" y="2682"/>
                </a:lnTo>
                <a:lnTo>
                  <a:pt x="3015" y="2638"/>
                </a:lnTo>
                <a:lnTo>
                  <a:pt x="3100" y="2598"/>
                </a:lnTo>
                <a:lnTo>
                  <a:pt x="3189" y="2560"/>
                </a:lnTo>
                <a:lnTo>
                  <a:pt x="3280" y="2523"/>
                </a:lnTo>
                <a:lnTo>
                  <a:pt x="3374" y="2488"/>
                </a:lnTo>
                <a:lnTo>
                  <a:pt x="3470" y="2455"/>
                </a:lnTo>
                <a:lnTo>
                  <a:pt x="3568" y="2424"/>
                </a:lnTo>
                <a:lnTo>
                  <a:pt x="3669" y="2395"/>
                </a:lnTo>
                <a:lnTo>
                  <a:pt x="3772" y="2367"/>
                </a:lnTo>
                <a:lnTo>
                  <a:pt x="3878" y="2342"/>
                </a:lnTo>
                <a:lnTo>
                  <a:pt x="3986" y="2318"/>
                </a:lnTo>
                <a:lnTo>
                  <a:pt x="4097" y="2296"/>
                </a:lnTo>
                <a:lnTo>
                  <a:pt x="4210" y="2277"/>
                </a:lnTo>
                <a:lnTo>
                  <a:pt x="4325" y="2259"/>
                </a:lnTo>
                <a:lnTo>
                  <a:pt x="4444" y="2243"/>
                </a:lnTo>
                <a:lnTo>
                  <a:pt x="4565" y="2228"/>
                </a:lnTo>
                <a:lnTo>
                  <a:pt x="4687" y="2216"/>
                </a:lnTo>
                <a:lnTo>
                  <a:pt x="4812" y="2206"/>
                </a:lnTo>
                <a:lnTo>
                  <a:pt x="4940" y="2197"/>
                </a:lnTo>
                <a:lnTo>
                  <a:pt x="5070" y="2190"/>
                </a:lnTo>
                <a:lnTo>
                  <a:pt x="5202" y="2186"/>
                </a:lnTo>
                <a:lnTo>
                  <a:pt x="5338" y="2183"/>
                </a:lnTo>
                <a:lnTo>
                  <a:pt x="5475" y="2182"/>
                </a:lnTo>
                <a:lnTo>
                  <a:pt x="6494" y="2182"/>
                </a:lnTo>
                <a:lnTo>
                  <a:pt x="5749" y="2926"/>
                </a:lnTo>
                <a:lnTo>
                  <a:pt x="6993" y="2926"/>
                </a:lnTo>
                <a:lnTo>
                  <a:pt x="8457" y="1463"/>
                </a:lnTo>
                <a:lnTo>
                  <a:pt x="6993" y="0"/>
                </a:lnTo>
                <a:lnTo>
                  <a:pt x="5749" y="0"/>
                </a:lnTo>
                <a:lnTo>
                  <a:pt x="6494" y="744"/>
                </a:lnTo>
                <a:lnTo>
                  <a:pt x="5475" y="744"/>
                </a:lnTo>
                <a:lnTo>
                  <a:pt x="5300" y="745"/>
                </a:lnTo>
                <a:lnTo>
                  <a:pt x="5129" y="749"/>
                </a:lnTo>
                <a:lnTo>
                  <a:pt x="4960" y="756"/>
                </a:lnTo>
                <a:lnTo>
                  <a:pt x="4794" y="766"/>
                </a:lnTo>
                <a:lnTo>
                  <a:pt x="4630" y="778"/>
                </a:lnTo>
                <a:lnTo>
                  <a:pt x="4469" y="794"/>
                </a:lnTo>
                <a:lnTo>
                  <a:pt x="4311" y="811"/>
                </a:lnTo>
                <a:lnTo>
                  <a:pt x="4155" y="832"/>
                </a:lnTo>
                <a:lnTo>
                  <a:pt x="4002" y="854"/>
                </a:lnTo>
                <a:lnTo>
                  <a:pt x="3853" y="880"/>
                </a:lnTo>
                <a:lnTo>
                  <a:pt x="3706" y="909"/>
                </a:lnTo>
                <a:lnTo>
                  <a:pt x="3562" y="941"/>
                </a:lnTo>
                <a:lnTo>
                  <a:pt x="3420" y="975"/>
                </a:lnTo>
                <a:lnTo>
                  <a:pt x="3281" y="1011"/>
                </a:lnTo>
                <a:lnTo>
                  <a:pt x="3146" y="1051"/>
                </a:lnTo>
                <a:lnTo>
                  <a:pt x="3013" y="1093"/>
                </a:lnTo>
                <a:lnTo>
                  <a:pt x="2882" y="1138"/>
                </a:lnTo>
                <a:lnTo>
                  <a:pt x="2755" y="1185"/>
                </a:lnTo>
                <a:lnTo>
                  <a:pt x="2630" y="1236"/>
                </a:lnTo>
                <a:lnTo>
                  <a:pt x="2508" y="1289"/>
                </a:lnTo>
                <a:lnTo>
                  <a:pt x="2389" y="1345"/>
                </a:lnTo>
                <a:lnTo>
                  <a:pt x="2273" y="1403"/>
                </a:lnTo>
                <a:lnTo>
                  <a:pt x="2159" y="1463"/>
                </a:lnTo>
                <a:lnTo>
                  <a:pt x="2049" y="1527"/>
                </a:lnTo>
                <a:lnTo>
                  <a:pt x="1942" y="1594"/>
                </a:lnTo>
                <a:lnTo>
                  <a:pt x="1837" y="1663"/>
                </a:lnTo>
                <a:lnTo>
                  <a:pt x="1735" y="1735"/>
                </a:lnTo>
                <a:lnTo>
                  <a:pt x="1636" y="1810"/>
                </a:lnTo>
                <a:lnTo>
                  <a:pt x="1540" y="1887"/>
                </a:lnTo>
                <a:lnTo>
                  <a:pt x="1447" y="1966"/>
                </a:lnTo>
                <a:lnTo>
                  <a:pt x="1357" y="2049"/>
                </a:lnTo>
                <a:lnTo>
                  <a:pt x="1270" y="2134"/>
                </a:lnTo>
                <a:lnTo>
                  <a:pt x="1152" y="2258"/>
                </a:lnTo>
                <a:lnTo>
                  <a:pt x="1042" y="2385"/>
                </a:lnTo>
                <a:lnTo>
                  <a:pt x="939" y="2515"/>
                </a:lnTo>
                <a:lnTo>
                  <a:pt x="843" y="2648"/>
                </a:lnTo>
                <a:lnTo>
                  <a:pt x="753" y="2782"/>
                </a:lnTo>
                <a:lnTo>
                  <a:pt x="670" y="2919"/>
                </a:lnTo>
                <a:lnTo>
                  <a:pt x="594" y="3057"/>
                </a:lnTo>
                <a:lnTo>
                  <a:pt x="523" y="3197"/>
                </a:lnTo>
                <a:lnTo>
                  <a:pt x="459" y="3338"/>
                </a:lnTo>
                <a:lnTo>
                  <a:pt x="399" y="3482"/>
                </a:lnTo>
                <a:lnTo>
                  <a:pt x="345" y="3625"/>
                </a:lnTo>
                <a:lnTo>
                  <a:pt x="296" y="3770"/>
                </a:lnTo>
                <a:lnTo>
                  <a:pt x="251" y="3914"/>
                </a:lnTo>
                <a:lnTo>
                  <a:pt x="212" y="4061"/>
                </a:lnTo>
                <a:lnTo>
                  <a:pt x="177" y="4206"/>
                </a:lnTo>
                <a:lnTo>
                  <a:pt x="145" y="4351"/>
                </a:lnTo>
                <a:lnTo>
                  <a:pt x="118" y="4497"/>
                </a:lnTo>
                <a:lnTo>
                  <a:pt x="94" y="4642"/>
                </a:lnTo>
                <a:lnTo>
                  <a:pt x="74" y="4786"/>
                </a:lnTo>
                <a:lnTo>
                  <a:pt x="56" y="4930"/>
                </a:lnTo>
                <a:lnTo>
                  <a:pt x="42" y="5072"/>
                </a:lnTo>
                <a:lnTo>
                  <a:pt x="29" y="5213"/>
                </a:lnTo>
                <a:lnTo>
                  <a:pt x="20" y="5352"/>
                </a:lnTo>
                <a:lnTo>
                  <a:pt x="13" y="5490"/>
                </a:lnTo>
                <a:lnTo>
                  <a:pt x="8" y="5625"/>
                </a:lnTo>
                <a:lnTo>
                  <a:pt x="4" y="5759"/>
                </a:lnTo>
                <a:lnTo>
                  <a:pt x="2" y="5890"/>
                </a:lnTo>
                <a:lnTo>
                  <a:pt x="0" y="6019"/>
                </a:lnTo>
                <a:lnTo>
                  <a:pt x="0" y="6268"/>
                </a:lnTo>
                <a:lnTo>
                  <a:pt x="2" y="6504"/>
                </a:lnTo>
                <a:lnTo>
                  <a:pt x="2" y="98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12" tIns="22856" rIns="45712" bIns="22856" numCol="1" anchor="t" anchorCtr="0" compatLnSpc="1">
            <a:prstTxWarp prst="textNoShape">
              <a:avLst/>
            </a:prstTxWarp>
          </a:bodyPr>
          <a:lstStyle/>
          <a:p>
            <a:endParaRPr lang="ru-RU" sz="45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flipH="1">
            <a:off x="5428942" y="2961444"/>
            <a:ext cx="3287150" cy="1558921"/>
          </a:xfrm>
          <a:custGeom>
            <a:avLst/>
            <a:gdLst>
              <a:gd name="T0" fmla="*/ 11783 w 13746"/>
              <a:gd name="T1" fmla="*/ 744 h 6517"/>
              <a:gd name="T2" fmla="*/ 5290 w 13746"/>
              <a:gd name="T3" fmla="*/ 745 h 6517"/>
              <a:gd name="T4" fmla="*/ 5018 w 13746"/>
              <a:gd name="T5" fmla="*/ 752 h 6517"/>
              <a:gd name="T6" fmla="*/ 4753 w 13746"/>
              <a:gd name="T7" fmla="*/ 767 h 6517"/>
              <a:gd name="T8" fmla="*/ 4494 w 13746"/>
              <a:gd name="T9" fmla="*/ 786 h 6517"/>
              <a:gd name="T10" fmla="*/ 4243 w 13746"/>
              <a:gd name="T11" fmla="*/ 813 h 6517"/>
              <a:gd name="T12" fmla="*/ 3999 w 13746"/>
              <a:gd name="T13" fmla="*/ 846 h 6517"/>
              <a:gd name="T14" fmla="*/ 3762 w 13746"/>
              <a:gd name="T15" fmla="*/ 885 h 6517"/>
              <a:gd name="T16" fmla="*/ 3533 w 13746"/>
              <a:gd name="T17" fmla="*/ 931 h 6517"/>
              <a:gd name="T18" fmla="*/ 3311 w 13746"/>
              <a:gd name="T19" fmla="*/ 982 h 6517"/>
              <a:gd name="T20" fmla="*/ 3098 w 13746"/>
              <a:gd name="T21" fmla="*/ 1040 h 6517"/>
              <a:gd name="T22" fmla="*/ 2891 w 13746"/>
              <a:gd name="T23" fmla="*/ 1105 h 6517"/>
              <a:gd name="T24" fmla="*/ 2703 w 13746"/>
              <a:gd name="T25" fmla="*/ 1172 h 6517"/>
              <a:gd name="T26" fmla="*/ 2519 w 13746"/>
              <a:gd name="T27" fmla="*/ 1245 h 6517"/>
              <a:gd name="T28" fmla="*/ 2341 w 13746"/>
              <a:gd name="T29" fmla="*/ 1324 h 6517"/>
              <a:gd name="T30" fmla="*/ 2170 w 13746"/>
              <a:gd name="T31" fmla="*/ 1409 h 6517"/>
              <a:gd name="T32" fmla="*/ 2006 w 13746"/>
              <a:gd name="T33" fmla="*/ 1499 h 6517"/>
              <a:gd name="T34" fmla="*/ 1847 w 13746"/>
              <a:gd name="T35" fmla="*/ 1595 h 6517"/>
              <a:gd name="T36" fmla="*/ 1695 w 13746"/>
              <a:gd name="T37" fmla="*/ 1698 h 6517"/>
              <a:gd name="T38" fmla="*/ 1550 w 13746"/>
              <a:gd name="T39" fmla="*/ 1806 h 6517"/>
              <a:gd name="T40" fmla="*/ 1411 w 13746"/>
              <a:gd name="T41" fmla="*/ 1919 h 6517"/>
              <a:gd name="T42" fmla="*/ 1279 w 13746"/>
              <a:gd name="T43" fmla="*/ 2039 h 6517"/>
              <a:gd name="T44" fmla="*/ 1083 w 13746"/>
              <a:gd name="T45" fmla="*/ 2237 h 6517"/>
              <a:gd name="T46" fmla="*/ 793 w 13746"/>
              <a:gd name="T47" fmla="*/ 2602 h 6517"/>
              <a:gd name="T48" fmla="*/ 558 w 13746"/>
              <a:gd name="T49" fmla="*/ 2988 h 6517"/>
              <a:gd name="T50" fmla="*/ 375 w 13746"/>
              <a:gd name="T51" fmla="*/ 3386 h 6517"/>
              <a:gd name="T52" fmla="*/ 236 w 13746"/>
              <a:gd name="T53" fmla="*/ 3793 h 6517"/>
              <a:gd name="T54" fmla="*/ 136 w 13746"/>
              <a:gd name="T55" fmla="*/ 4202 h 6517"/>
              <a:gd name="T56" fmla="*/ 69 w 13746"/>
              <a:gd name="T57" fmla="*/ 4609 h 6517"/>
              <a:gd name="T58" fmla="*/ 28 w 13746"/>
              <a:gd name="T59" fmla="*/ 5009 h 6517"/>
              <a:gd name="T60" fmla="*/ 7 w 13746"/>
              <a:gd name="T61" fmla="*/ 5395 h 6517"/>
              <a:gd name="T62" fmla="*/ 0 w 13746"/>
              <a:gd name="T63" fmla="*/ 5764 h 6517"/>
              <a:gd name="T64" fmla="*/ 2 w 13746"/>
              <a:gd name="T65" fmla="*/ 6256 h 6517"/>
              <a:gd name="T66" fmla="*/ 3 w 13746"/>
              <a:gd name="T67" fmla="*/ 6371 h 6517"/>
              <a:gd name="T68" fmla="*/ 4 w 13746"/>
              <a:gd name="T69" fmla="*/ 6481 h 6517"/>
              <a:gd name="T70" fmla="*/ 1444 w 13746"/>
              <a:gd name="T71" fmla="*/ 6235 h 6517"/>
              <a:gd name="T72" fmla="*/ 1442 w 13746"/>
              <a:gd name="T73" fmla="*/ 6220 h 6517"/>
              <a:gd name="T74" fmla="*/ 1441 w 13746"/>
              <a:gd name="T75" fmla="*/ 6012 h 6517"/>
              <a:gd name="T76" fmla="*/ 1442 w 13746"/>
              <a:gd name="T77" fmla="*/ 5614 h 6517"/>
              <a:gd name="T78" fmla="*/ 1451 w 13746"/>
              <a:gd name="T79" fmla="*/ 5308 h 6517"/>
              <a:gd name="T80" fmla="*/ 1473 w 13746"/>
              <a:gd name="T81" fmla="*/ 5000 h 6517"/>
              <a:gd name="T82" fmla="*/ 1510 w 13746"/>
              <a:gd name="T83" fmla="*/ 4693 h 6517"/>
              <a:gd name="T84" fmla="*/ 1567 w 13746"/>
              <a:gd name="T85" fmla="*/ 4390 h 6517"/>
              <a:gd name="T86" fmla="*/ 1649 w 13746"/>
              <a:gd name="T87" fmla="*/ 4094 h 6517"/>
              <a:gd name="T88" fmla="*/ 1758 w 13746"/>
              <a:gd name="T89" fmla="*/ 3809 h 6517"/>
              <a:gd name="T90" fmla="*/ 1900 w 13746"/>
              <a:gd name="T91" fmla="*/ 3540 h 6517"/>
              <a:gd name="T92" fmla="*/ 2076 w 13746"/>
              <a:gd name="T93" fmla="*/ 3289 h 6517"/>
              <a:gd name="T94" fmla="*/ 2276 w 13746"/>
              <a:gd name="T95" fmla="*/ 3074 h 6517"/>
              <a:gd name="T96" fmla="*/ 2473 w 13746"/>
              <a:gd name="T97" fmla="*/ 2911 h 6517"/>
              <a:gd name="T98" fmla="*/ 2694 w 13746"/>
              <a:gd name="T99" fmla="*/ 2763 h 6517"/>
              <a:gd name="T100" fmla="*/ 2940 w 13746"/>
              <a:gd name="T101" fmla="*/ 2632 h 6517"/>
              <a:gd name="T102" fmla="*/ 3210 w 13746"/>
              <a:gd name="T103" fmla="*/ 2518 h 6517"/>
              <a:gd name="T104" fmla="*/ 3504 w 13746"/>
              <a:gd name="T105" fmla="*/ 2420 h 6517"/>
              <a:gd name="T106" fmla="*/ 3822 w 13746"/>
              <a:gd name="T107" fmla="*/ 2340 h 6517"/>
              <a:gd name="T108" fmla="*/ 4165 w 13746"/>
              <a:gd name="T109" fmla="*/ 2275 h 6517"/>
              <a:gd name="T110" fmla="*/ 4530 w 13746"/>
              <a:gd name="T111" fmla="*/ 2227 h 6517"/>
              <a:gd name="T112" fmla="*/ 4920 w 13746"/>
              <a:gd name="T113" fmla="*/ 2196 h 6517"/>
              <a:gd name="T114" fmla="*/ 5332 w 13746"/>
              <a:gd name="T115" fmla="*/ 2183 h 6517"/>
              <a:gd name="T116" fmla="*/ 11038 w 13746"/>
              <a:gd name="T117" fmla="*/ 2925 h 6517"/>
              <a:gd name="T118" fmla="*/ 12282 w 13746"/>
              <a:gd name="T119" fmla="*/ 0 h 6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46" h="6517">
                <a:moveTo>
                  <a:pt x="12282" y="0"/>
                </a:moveTo>
                <a:lnTo>
                  <a:pt x="11038" y="0"/>
                </a:lnTo>
                <a:lnTo>
                  <a:pt x="11783" y="744"/>
                </a:lnTo>
                <a:lnTo>
                  <a:pt x="5475" y="744"/>
                </a:lnTo>
                <a:lnTo>
                  <a:pt x="5382" y="744"/>
                </a:lnTo>
                <a:lnTo>
                  <a:pt x="5290" y="745"/>
                </a:lnTo>
                <a:lnTo>
                  <a:pt x="5199" y="747"/>
                </a:lnTo>
                <a:lnTo>
                  <a:pt x="5108" y="749"/>
                </a:lnTo>
                <a:lnTo>
                  <a:pt x="5018" y="752"/>
                </a:lnTo>
                <a:lnTo>
                  <a:pt x="4928" y="756"/>
                </a:lnTo>
                <a:lnTo>
                  <a:pt x="4841" y="760"/>
                </a:lnTo>
                <a:lnTo>
                  <a:pt x="4753" y="767"/>
                </a:lnTo>
                <a:lnTo>
                  <a:pt x="4665" y="772"/>
                </a:lnTo>
                <a:lnTo>
                  <a:pt x="4580" y="779"/>
                </a:lnTo>
                <a:lnTo>
                  <a:pt x="4494" y="786"/>
                </a:lnTo>
                <a:lnTo>
                  <a:pt x="4409" y="795"/>
                </a:lnTo>
                <a:lnTo>
                  <a:pt x="4326" y="804"/>
                </a:lnTo>
                <a:lnTo>
                  <a:pt x="4243" y="813"/>
                </a:lnTo>
                <a:lnTo>
                  <a:pt x="4161" y="823"/>
                </a:lnTo>
                <a:lnTo>
                  <a:pt x="4079" y="835"/>
                </a:lnTo>
                <a:lnTo>
                  <a:pt x="3999" y="846"/>
                </a:lnTo>
                <a:lnTo>
                  <a:pt x="3919" y="858"/>
                </a:lnTo>
                <a:lnTo>
                  <a:pt x="3841" y="871"/>
                </a:lnTo>
                <a:lnTo>
                  <a:pt x="3762" y="885"/>
                </a:lnTo>
                <a:lnTo>
                  <a:pt x="3685" y="900"/>
                </a:lnTo>
                <a:lnTo>
                  <a:pt x="3609" y="915"/>
                </a:lnTo>
                <a:lnTo>
                  <a:pt x="3533" y="931"/>
                </a:lnTo>
                <a:lnTo>
                  <a:pt x="3459" y="947"/>
                </a:lnTo>
                <a:lnTo>
                  <a:pt x="3385" y="965"/>
                </a:lnTo>
                <a:lnTo>
                  <a:pt x="3311" y="982"/>
                </a:lnTo>
                <a:lnTo>
                  <a:pt x="3239" y="1001"/>
                </a:lnTo>
                <a:lnTo>
                  <a:pt x="3168" y="1020"/>
                </a:lnTo>
                <a:lnTo>
                  <a:pt x="3098" y="1040"/>
                </a:lnTo>
                <a:lnTo>
                  <a:pt x="3029" y="1061"/>
                </a:lnTo>
                <a:lnTo>
                  <a:pt x="2960" y="1082"/>
                </a:lnTo>
                <a:lnTo>
                  <a:pt x="2891" y="1105"/>
                </a:lnTo>
                <a:lnTo>
                  <a:pt x="2827" y="1126"/>
                </a:lnTo>
                <a:lnTo>
                  <a:pt x="2764" y="1149"/>
                </a:lnTo>
                <a:lnTo>
                  <a:pt x="2703" y="1172"/>
                </a:lnTo>
                <a:lnTo>
                  <a:pt x="2641" y="1195"/>
                </a:lnTo>
                <a:lnTo>
                  <a:pt x="2580" y="1220"/>
                </a:lnTo>
                <a:lnTo>
                  <a:pt x="2519" y="1245"/>
                </a:lnTo>
                <a:lnTo>
                  <a:pt x="2459" y="1271"/>
                </a:lnTo>
                <a:lnTo>
                  <a:pt x="2400" y="1296"/>
                </a:lnTo>
                <a:lnTo>
                  <a:pt x="2341" y="1324"/>
                </a:lnTo>
                <a:lnTo>
                  <a:pt x="2284" y="1351"/>
                </a:lnTo>
                <a:lnTo>
                  <a:pt x="2227" y="1380"/>
                </a:lnTo>
                <a:lnTo>
                  <a:pt x="2170" y="1409"/>
                </a:lnTo>
                <a:lnTo>
                  <a:pt x="2114" y="1439"/>
                </a:lnTo>
                <a:lnTo>
                  <a:pt x="2060" y="1469"/>
                </a:lnTo>
                <a:lnTo>
                  <a:pt x="2006" y="1499"/>
                </a:lnTo>
                <a:lnTo>
                  <a:pt x="1952" y="1530"/>
                </a:lnTo>
                <a:lnTo>
                  <a:pt x="1899" y="1563"/>
                </a:lnTo>
                <a:lnTo>
                  <a:pt x="1847" y="1595"/>
                </a:lnTo>
                <a:lnTo>
                  <a:pt x="1796" y="1629"/>
                </a:lnTo>
                <a:lnTo>
                  <a:pt x="1745" y="1663"/>
                </a:lnTo>
                <a:lnTo>
                  <a:pt x="1695" y="1698"/>
                </a:lnTo>
                <a:lnTo>
                  <a:pt x="1646" y="1733"/>
                </a:lnTo>
                <a:lnTo>
                  <a:pt x="1597" y="1770"/>
                </a:lnTo>
                <a:lnTo>
                  <a:pt x="1550" y="1806"/>
                </a:lnTo>
                <a:lnTo>
                  <a:pt x="1502" y="1843"/>
                </a:lnTo>
                <a:lnTo>
                  <a:pt x="1456" y="1881"/>
                </a:lnTo>
                <a:lnTo>
                  <a:pt x="1411" y="1919"/>
                </a:lnTo>
                <a:lnTo>
                  <a:pt x="1365" y="1958"/>
                </a:lnTo>
                <a:lnTo>
                  <a:pt x="1322" y="1998"/>
                </a:lnTo>
                <a:lnTo>
                  <a:pt x="1279" y="2039"/>
                </a:lnTo>
                <a:lnTo>
                  <a:pt x="1235" y="2079"/>
                </a:lnTo>
                <a:lnTo>
                  <a:pt x="1194" y="2121"/>
                </a:lnTo>
                <a:lnTo>
                  <a:pt x="1083" y="2237"/>
                </a:lnTo>
                <a:lnTo>
                  <a:pt x="979" y="2357"/>
                </a:lnTo>
                <a:lnTo>
                  <a:pt x="882" y="2479"/>
                </a:lnTo>
                <a:lnTo>
                  <a:pt x="793" y="2602"/>
                </a:lnTo>
                <a:lnTo>
                  <a:pt x="708" y="2729"/>
                </a:lnTo>
                <a:lnTo>
                  <a:pt x="630" y="2857"/>
                </a:lnTo>
                <a:lnTo>
                  <a:pt x="558" y="2988"/>
                </a:lnTo>
                <a:lnTo>
                  <a:pt x="492" y="3119"/>
                </a:lnTo>
                <a:lnTo>
                  <a:pt x="430" y="3252"/>
                </a:lnTo>
                <a:lnTo>
                  <a:pt x="375" y="3386"/>
                </a:lnTo>
                <a:lnTo>
                  <a:pt x="324" y="3521"/>
                </a:lnTo>
                <a:lnTo>
                  <a:pt x="279" y="3656"/>
                </a:lnTo>
                <a:lnTo>
                  <a:pt x="236" y="3793"/>
                </a:lnTo>
                <a:lnTo>
                  <a:pt x="199" y="3929"/>
                </a:lnTo>
                <a:lnTo>
                  <a:pt x="166" y="4065"/>
                </a:lnTo>
                <a:lnTo>
                  <a:pt x="136" y="4202"/>
                </a:lnTo>
                <a:lnTo>
                  <a:pt x="110" y="4338"/>
                </a:lnTo>
                <a:lnTo>
                  <a:pt x="89" y="4474"/>
                </a:lnTo>
                <a:lnTo>
                  <a:pt x="69" y="4609"/>
                </a:lnTo>
                <a:lnTo>
                  <a:pt x="53" y="4744"/>
                </a:lnTo>
                <a:lnTo>
                  <a:pt x="39" y="4877"/>
                </a:lnTo>
                <a:lnTo>
                  <a:pt x="28" y="5009"/>
                </a:lnTo>
                <a:lnTo>
                  <a:pt x="20" y="5140"/>
                </a:lnTo>
                <a:lnTo>
                  <a:pt x="12" y="5269"/>
                </a:lnTo>
                <a:lnTo>
                  <a:pt x="7" y="5395"/>
                </a:lnTo>
                <a:lnTo>
                  <a:pt x="4" y="5521"/>
                </a:lnTo>
                <a:lnTo>
                  <a:pt x="1" y="5644"/>
                </a:lnTo>
                <a:lnTo>
                  <a:pt x="0" y="5764"/>
                </a:lnTo>
                <a:lnTo>
                  <a:pt x="0" y="5996"/>
                </a:lnTo>
                <a:lnTo>
                  <a:pt x="2" y="6218"/>
                </a:lnTo>
                <a:lnTo>
                  <a:pt x="2" y="6256"/>
                </a:lnTo>
                <a:lnTo>
                  <a:pt x="3" y="6294"/>
                </a:lnTo>
                <a:lnTo>
                  <a:pt x="3" y="6332"/>
                </a:lnTo>
                <a:lnTo>
                  <a:pt x="3" y="6371"/>
                </a:lnTo>
                <a:lnTo>
                  <a:pt x="4" y="6408"/>
                </a:lnTo>
                <a:lnTo>
                  <a:pt x="4" y="6445"/>
                </a:lnTo>
                <a:lnTo>
                  <a:pt x="4" y="6481"/>
                </a:lnTo>
                <a:lnTo>
                  <a:pt x="4" y="6517"/>
                </a:lnTo>
                <a:lnTo>
                  <a:pt x="1444" y="6517"/>
                </a:lnTo>
                <a:lnTo>
                  <a:pt x="1444" y="6235"/>
                </a:lnTo>
                <a:lnTo>
                  <a:pt x="1443" y="6235"/>
                </a:lnTo>
                <a:lnTo>
                  <a:pt x="1442" y="6227"/>
                </a:lnTo>
                <a:lnTo>
                  <a:pt x="1442" y="6220"/>
                </a:lnTo>
                <a:lnTo>
                  <a:pt x="1442" y="6212"/>
                </a:lnTo>
                <a:lnTo>
                  <a:pt x="1442" y="6204"/>
                </a:lnTo>
                <a:lnTo>
                  <a:pt x="1441" y="6012"/>
                </a:lnTo>
                <a:lnTo>
                  <a:pt x="1440" y="5815"/>
                </a:lnTo>
                <a:lnTo>
                  <a:pt x="1441" y="5715"/>
                </a:lnTo>
                <a:lnTo>
                  <a:pt x="1442" y="5614"/>
                </a:lnTo>
                <a:lnTo>
                  <a:pt x="1444" y="5513"/>
                </a:lnTo>
                <a:lnTo>
                  <a:pt x="1447" y="5411"/>
                </a:lnTo>
                <a:lnTo>
                  <a:pt x="1451" y="5308"/>
                </a:lnTo>
                <a:lnTo>
                  <a:pt x="1457" y="5206"/>
                </a:lnTo>
                <a:lnTo>
                  <a:pt x="1464" y="5103"/>
                </a:lnTo>
                <a:lnTo>
                  <a:pt x="1473" y="5000"/>
                </a:lnTo>
                <a:lnTo>
                  <a:pt x="1483" y="4897"/>
                </a:lnTo>
                <a:lnTo>
                  <a:pt x="1495" y="4795"/>
                </a:lnTo>
                <a:lnTo>
                  <a:pt x="1510" y="4693"/>
                </a:lnTo>
                <a:lnTo>
                  <a:pt x="1527" y="4591"/>
                </a:lnTo>
                <a:lnTo>
                  <a:pt x="1546" y="4490"/>
                </a:lnTo>
                <a:lnTo>
                  <a:pt x="1567" y="4390"/>
                </a:lnTo>
                <a:lnTo>
                  <a:pt x="1592" y="4290"/>
                </a:lnTo>
                <a:lnTo>
                  <a:pt x="1619" y="4191"/>
                </a:lnTo>
                <a:lnTo>
                  <a:pt x="1649" y="4094"/>
                </a:lnTo>
                <a:lnTo>
                  <a:pt x="1682" y="3998"/>
                </a:lnTo>
                <a:lnTo>
                  <a:pt x="1718" y="3903"/>
                </a:lnTo>
                <a:lnTo>
                  <a:pt x="1758" y="3809"/>
                </a:lnTo>
                <a:lnTo>
                  <a:pt x="1802" y="3718"/>
                </a:lnTo>
                <a:lnTo>
                  <a:pt x="1848" y="3628"/>
                </a:lnTo>
                <a:lnTo>
                  <a:pt x="1900" y="3540"/>
                </a:lnTo>
                <a:lnTo>
                  <a:pt x="1954" y="3454"/>
                </a:lnTo>
                <a:lnTo>
                  <a:pt x="2013" y="3370"/>
                </a:lnTo>
                <a:lnTo>
                  <a:pt x="2076" y="3289"/>
                </a:lnTo>
                <a:lnTo>
                  <a:pt x="2144" y="3209"/>
                </a:lnTo>
                <a:lnTo>
                  <a:pt x="2217" y="3132"/>
                </a:lnTo>
                <a:lnTo>
                  <a:pt x="2276" y="3074"/>
                </a:lnTo>
                <a:lnTo>
                  <a:pt x="2339" y="3018"/>
                </a:lnTo>
                <a:lnTo>
                  <a:pt x="2405" y="2963"/>
                </a:lnTo>
                <a:lnTo>
                  <a:pt x="2473" y="2911"/>
                </a:lnTo>
                <a:lnTo>
                  <a:pt x="2545" y="2860"/>
                </a:lnTo>
                <a:lnTo>
                  <a:pt x="2618" y="2811"/>
                </a:lnTo>
                <a:lnTo>
                  <a:pt x="2694" y="2763"/>
                </a:lnTo>
                <a:lnTo>
                  <a:pt x="2774" y="2718"/>
                </a:lnTo>
                <a:lnTo>
                  <a:pt x="2855" y="2674"/>
                </a:lnTo>
                <a:lnTo>
                  <a:pt x="2940" y="2632"/>
                </a:lnTo>
                <a:lnTo>
                  <a:pt x="3028" y="2592"/>
                </a:lnTo>
                <a:lnTo>
                  <a:pt x="3117" y="2554"/>
                </a:lnTo>
                <a:lnTo>
                  <a:pt x="3210" y="2518"/>
                </a:lnTo>
                <a:lnTo>
                  <a:pt x="3305" y="2484"/>
                </a:lnTo>
                <a:lnTo>
                  <a:pt x="3403" y="2451"/>
                </a:lnTo>
                <a:lnTo>
                  <a:pt x="3504" y="2420"/>
                </a:lnTo>
                <a:lnTo>
                  <a:pt x="3608" y="2391"/>
                </a:lnTo>
                <a:lnTo>
                  <a:pt x="3714" y="2364"/>
                </a:lnTo>
                <a:lnTo>
                  <a:pt x="3822" y="2340"/>
                </a:lnTo>
                <a:lnTo>
                  <a:pt x="3934" y="2316"/>
                </a:lnTo>
                <a:lnTo>
                  <a:pt x="4048" y="2294"/>
                </a:lnTo>
                <a:lnTo>
                  <a:pt x="4165" y="2275"/>
                </a:lnTo>
                <a:lnTo>
                  <a:pt x="4283" y="2257"/>
                </a:lnTo>
                <a:lnTo>
                  <a:pt x="4406" y="2242"/>
                </a:lnTo>
                <a:lnTo>
                  <a:pt x="4530" y="2227"/>
                </a:lnTo>
                <a:lnTo>
                  <a:pt x="4658" y="2215"/>
                </a:lnTo>
                <a:lnTo>
                  <a:pt x="4787" y="2204"/>
                </a:lnTo>
                <a:lnTo>
                  <a:pt x="4920" y="2196"/>
                </a:lnTo>
                <a:lnTo>
                  <a:pt x="5054" y="2190"/>
                </a:lnTo>
                <a:lnTo>
                  <a:pt x="5193" y="2185"/>
                </a:lnTo>
                <a:lnTo>
                  <a:pt x="5332" y="2183"/>
                </a:lnTo>
                <a:lnTo>
                  <a:pt x="5475" y="2182"/>
                </a:lnTo>
                <a:lnTo>
                  <a:pt x="11783" y="2182"/>
                </a:lnTo>
                <a:lnTo>
                  <a:pt x="11038" y="2925"/>
                </a:lnTo>
                <a:lnTo>
                  <a:pt x="12282" y="2925"/>
                </a:lnTo>
                <a:lnTo>
                  <a:pt x="13746" y="1462"/>
                </a:lnTo>
                <a:lnTo>
                  <a:pt x="122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304800" algn="ctr" rotWithShape="0">
              <a:prstClr val="black">
                <a:alpha val="23000"/>
              </a:prstClr>
            </a:outerShdw>
          </a:effectLst>
        </p:spPr>
        <p:txBody>
          <a:bodyPr vert="horz" wrap="square" lIns="45712" tIns="22856" rIns="45712" bIns="22856" numCol="1" anchor="t" anchorCtr="0" compatLnSpc="1">
            <a:prstTxWarp prst="textNoShape">
              <a:avLst/>
            </a:prstTxWarp>
          </a:bodyPr>
          <a:lstStyle/>
          <a:p>
            <a:endParaRPr lang="ru-RU" sz="450"/>
          </a:p>
        </p:txBody>
      </p:sp>
      <p:sp>
        <p:nvSpPr>
          <p:cNvPr id="31" name="TextBox 30"/>
          <p:cNvSpPr txBox="1"/>
          <p:nvPr/>
        </p:nvSpPr>
        <p:spPr>
          <a:xfrm>
            <a:off x="4977665" y="1508577"/>
            <a:ext cx="4105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chemeClr val="accent3"/>
                </a:solidFill>
                <a:ea typeface="Merriweather Bold" panose="02060503050406030704" pitchFamily="18" charset="-52"/>
                <a:cs typeface="Open Sans" panose="020B0606030504020204" pitchFamily="34" charset="0"/>
              </a:rPr>
              <a:t>I</a:t>
            </a:r>
            <a:endParaRPr lang="ru-RU" sz="2250" b="1" dirty="0">
              <a:solidFill>
                <a:schemeClr val="accent3"/>
              </a:solidFill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77666" y="2328138"/>
            <a:ext cx="4105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chemeClr val="accent4"/>
                </a:solidFill>
                <a:ea typeface="Merriweather Bold" panose="02060503050406030704" pitchFamily="18" charset="-52"/>
                <a:cs typeface="Open Sans" panose="020B0606030504020204" pitchFamily="34" charset="0"/>
              </a:rPr>
              <a:t>II</a:t>
            </a:r>
            <a:endParaRPr lang="ru-RU" sz="2250" b="1" dirty="0">
              <a:solidFill>
                <a:schemeClr val="accent4"/>
              </a:solidFill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83612" y="3117791"/>
            <a:ext cx="44532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chemeClr val="accent6"/>
                </a:solidFill>
                <a:ea typeface="Merriweather Bold" panose="02060503050406030704" pitchFamily="18" charset="-52"/>
                <a:cs typeface="Open Sans" panose="020B0606030504020204" pitchFamily="34" charset="0"/>
              </a:rPr>
              <a:t>III</a:t>
            </a:r>
            <a:endParaRPr lang="ru-RU" sz="2250" b="1" dirty="0">
              <a:solidFill>
                <a:schemeClr val="accent6"/>
              </a:solidFill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ключевые задачи таможенного контроля делящихся и радиоактивных материалов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1004462" y="1536996"/>
            <a:ext cx="397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55"/>
            <a:r>
              <a:rPr lang="ru-RU" sz="12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предотвращение незаконного перемещения ДРМ через таможенную границу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52303" y="2276313"/>
            <a:ext cx="393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55"/>
            <a:r>
              <a:rPr lang="ru-RU" sz="12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организация таможенного контроля ДРМ, легально перемещаемых через таможенную границу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26096" y="3010130"/>
            <a:ext cx="383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55"/>
            <a:r>
              <a:rPr lang="ru-RU" sz="1200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обеспечение радиационной безопасности в таможенном органе при осуществлении таможенного контроля и эксплуатации источников ионизирующего излучения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0825" y="782851"/>
            <a:ext cx="8465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ea typeface="Arial" charset="0"/>
                <a:cs typeface="Arial" charset="0"/>
              </a:rPr>
              <a:t>Перед таможенными органами определены три ключевые задачи ТКДРМ: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646578" y="2531181"/>
            <a:ext cx="201162" cy="120794"/>
            <a:chOff x="8847761" y="6169974"/>
            <a:chExt cx="1455834" cy="874199"/>
          </a:xfrm>
        </p:grpSpPr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86451197-3DB9-B84A-A845-B9BD37CDC3CB}"/>
                </a:ext>
              </a:extLst>
            </p:cNvPr>
            <p:cNvSpPr/>
            <p:nvPr/>
          </p:nvSpPr>
          <p:spPr>
            <a:xfrm>
              <a:off x="8980313" y="6301843"/>
              <a:ext cx="1187998" cy="742330"/>
            </a:xfrm>
            <a:custGeom>
              <a:avLst/>
              <a:gdLst>
                <a:gd name="connsiteX0" fmla="*/ 1821752 w 1821751"/>
                <a:gd name="connsiteY0" fmla="*/ 857 h 1138332"/>
                <a:gd name="connsiteX1" fmla="*/ 1821752 w 1821751"/>
                <a:gd name="connsiteY1" fmla="*/ 4667 h 1138332"/>
                <a:gd name="connsiteX2" fmla="*/ 1821752 w 1821751"/>
                <a:gd name="connsiteY2" fmla="*/ 1138333 h 1138332"/>
                <a:gd name="connsiteX3" fmla="*/ 910876 w 1821751"/>
                <a:gd name="connsiteY3" fmla="*/ 1138333 h 1138332"/>
                <a:gd name="connsiteX4" fmla="*/ 320707 w 1821751"/>
                <a:gd name="connsiteY4" fmla="*/ 1138333 h 1138332"/>
                <a:gd name="connsiteX5" fmla="*/ 164497 w 1821751"/>
                <a:gd name="connsiteY5" fmla="*/ 1138333 h 1138332"/>
                <a:gd name="connsiteX6" fmla="*/ 0 w 1821751"/>
                <a:gd name="connsiteY6" fmla="*/ 1138333 h 1138332"/>
                <a:gd name="connsiteX7" fmla="*/ 0 w 1821751"/>
                <a:gd name="connsiteY7" fmla="*/ 0 h 113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1751" h="1138332">
                  <a:moveTo>
                    <a:pt x="1821752" y="857"/>
                  </a:moveTo>
                  <a:lnTo>
                    <a:pt x="1821752" y="4667"/>
                  </a:lnTo>
                  <a:lnTo>
                    <a:pt x="1821752" y="1138333"/>
                  </a:lnTo>
                  <a:lnTo>
                    <a:pt x="910876" y="1138333"/>
                  </a:lnTo>
                  <a:lnTo>
                    <a:pt x="320707" y="1138333"/>
                  </a:lnTo>
                  <a:lnTo>
                    <a:pt x="164497" y="1138333"/>
                  </a:lnTo>
                  <a:lnTo>
                    <a:pt x="0" y="1138333"/>
                  </a:lnTo>
                  <a:lnTo>
                    <a:pt x="0" y="0"/>
                  </a:lnTo>
                </a:path>
              </a:pathLst>
            </a:custGeom>
            <a:noFill/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F5A45BA2-C688-6547-9559-D01EE18C78AD}"/>
                </a:ext>
              </a:extLst>
            </p:cNvPr>
            <p:cNvSpPr/>
            <p:nvPr/>
          </p:nvSpPr>
          <p:spPr>
            <a:xfrm>
              <a:off x="8847761" y="6169974"/>
              <a:ext cx="726550" cy="132427"/>
            </a:xfrm>
            <a:custGeom>
              <a:avLst/>
              <a:gdLst>
                <a:gd name="connsiteX0" fmla="*/ 203263 w 1114139"/>
                <a:gd name="connsiteY0" fmla="*/ 202216 h 203072"/>
                <a:gd name="connsiteX1" fmla="*/ 914781 w 1114139"/>
                <a:gd name="connsiteY1" fmla="*/ 199358 h 203072"/>
                <a:gd name="connsiteX2" fmla="*/ 1114139 w 1114139"/>
                <a:gd name="connsiteY2" fmla="*/ 0 h 203072"/>
                <a:gd name="connsiteX3" fmla="*/ 203263 w 1114139"/>
                <a:gd name="connsiteY3" fmla="*/ 0 h 203072"/>
                <a:gd name="connsiteX4" fmla="*/ 0 w 1114139"/>
                <a:gd name="connsiteY4" fmla="*/ 203073 h 203072"/>
                <a:gd name="connsiteX5" fmla="*/ 203263 w 1114139"/>
                <a:gd name="connsiteY5" fmla="*/ 202216 h 20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39" h="203072">
                  <a:moveTo>
                    <a:pt x="203263" y="202216"/>
                  </a:moveTo>
                  <a:lnTo>
                    <a:pt x="914781" y="199358"/>
                  </a:lnTo>
                  <a:lnTo>
                    <a:pt x="1114139" y="0"/>
                  </a:lnTo>
                  <a:lnTo>
                    <a:pt x="203263" y="0"/>
                  </a:lnTo>
                  <a:lnTo>
                    <a:pt x="0" y="203073"/>
                  </a:lnTo>
                  <a:lnTo>
                    <a:pt x="203263" y="202216"/>
                  </a:lnTo>
                  <a:close/>
                </a:path>
              </a:pathLst>
            </a:custGeom>
            <a:noFill/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C481CA9E-D85B-7D43-9A71-C281C30D82A8}"/>
                </a:ext>
              </a:extLst>
            </p:cNvPr>
            <p:cNvSpPr/>
            <p:nvPr/>
          </p:nvSpPr>
          <p:spPr>
            <a:xfrm>
              <a:off x="9574311" y="6169974"/>
              <a:ext cx="729284" cy="135223"/>
            </a:xfrm>
            <a:custGeom>
              <a:avLst/>
              <a:gdLst>
                <a:gd name="connsiteX0" fmla="*/ 0 w 1118330"/>
                <a:gd name="connsiteY0" fmla="*/ 0 h 207359"/>
                <a:gd name="connsiteX1" fmla="*/ 910876 w 1118330"/>
                <a:gd name="connsiteY1" fmla="*/ 0 h 207359"/>
                <a:gd name="connsiteX2" fmla="*/ 1118330 w 1118330"/>
                <a:gd name="connsiteY2" fmla="*/ 207359 h 207359"/>
                <a:gd name="connsiteX3" fmla="*/ 910876 w 1118330"/>
                <a:gd name="connsiteY3" fmla="*/ 206883 h 207359"/>
                <a:gd name="connsiteX4" fmla="*/ 205359 w 1118330"/>
                <a:gd name="connsiteY4" fmla="*/ 205264 h 207359"/>
                <a:gd name="connsiteX5" fmla="*/ 0 w 1118330"/>
                <a:gd name="connsiteY5" fmla="*/ 0 h 20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330" h="207359">
                  <a:moveTo>
                    <a:pt x="0" y="0"/>
                  </a:moveTo>
                  <a:lnTo>
                    <a:pt x="910876" y="0"/>
                  </a:lnTo>
                  <a:lnTo>
                    <a:pt x="1118330" y="207359"/>
                  </a:lnTo>
                  <a:lnTo>
                    <a:pt x="910876" y="206883"/>
                  </a:lnTo>
                  <a:lnTo>
                    <a:pt x="205359" y="2052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CECABABC-6960-054D-8E2E-D88D53F761E8}"/>
                </a:ext>
              </a:extLst>
            </p:cNvPr>
            <p:cNvSpPr/>
            <p:nvPr/>
          </p:nvSpPr>
          <p:spPr>
            <a:xfrm>
              <a:off x="9574311" y="6169974"/>
              <a:ext cx="6212" cy="874199"/>
            </a:xfrm>
            <a:custGeom>
              <a:avLst/>
              <a:gdLst>
                <a:gd name="connsiteX0" fmla="*/ 0 w 9525"/>
                <a:gd name="connsiteY0" fmla="*/ 0 h 1340548"/>
                <a:gd name="connsiteX1" fmla="*/ 0 w 9525"/>
                <a:gd name="connsiteY1" fmla="*/ 1340549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40548">
                  <a:moveTo>
                    <a:pt x="0" y="0"/>
                  </a:moveTo>
                  <a:lnTo>
                    <a:pt x="0" y="1340549"/>
                  </a:lnTo>
                </a:path>
              </a:pathLst>
            </a:custGeom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292CC334-1B38-C94C-9AFE-EA90EEB9F96C}"/>
                </a:ext>
              </a:extLst>
            </p:cNvPr>
            <p:cNvSpPr/>
            <p:nvPr/>
          </p:nvSpPr>
          <p:spPr>
            <a:xfrm>
              <a:off x="9053359" y="6962306"/>
              <a:ext cx="323553" cy="6212"/>
            </a:xfrm>
            <a:custGeom>
              <a:avLst/>
              <a:gdLst>
                <a:gd name="connsiteX0" fmla="*/ 0 w 496157"/>
                <a:gd name="connsiteY0" fmla="*/ 0 h 9525"/>
                <a:gd name="connsiteX1" fmla="*/ 496157 w 49615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6157" h="9525">
                  <a:moveTo>
                    <a:pt x="0" y="0"/>
                  </a:moveTo>
                  <a:lnTo>
                    <a:pt x="496157" y="0"/>
                  </a:lnTo>
                </a:path>
              </a:pathLst>
            </a:custGeom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1BBE6E02-AF30-AE48-A193-34FF12E124E9}"/>
                </a:ext>
              </a:extLst>
            </p:cNvPr>
            <p:cNvSpPr/>
            <p:nvPr/>
          </p:nvSpPr>
          <p:spPr>
            <a:xfrm>
              <a:off x="9053359" y="6891310"/>
              <a:ext cx="141869" cy="6212"/>
            </a:xfrm>
            <a:custGeom>
              <a:avLst/>
              <a:gdLst>
                <a:gd name="connsiteX0" fmla="*/ 0 w 217551"/>
                <a:gd name="connsiteY0" fmla="*/ 0 h 9525"/>
                <a:gd name="connsiteX1" fmla="*/ 217551 w 21755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7551" h="9525">
                  <a:moveTo>
                    <a:pt x="0" y="0"/>
                  </a:moveTo>
                  <a:lnTo>
                    <a:pt x="217551" y="0"/>
                  </a:lnTo>
                </a:path>
              </a:pathLst>
            </a:custGeom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165C2132-5898-564C-8CA5-F6657DBFE3F3}"/>
                </a:ext>
              </a:extLst>
            </p:cNvPr>
            <p:cNvSpPr/>
            <p:nvPr/>
          </p:nvSpPr>
          <p:spPr>
            <a:xfrm>
              <a:off x="9226223" y="6891310"/>
              <a:ext cx="70996" cy="6212"/>
            </a:xfrm>
            <a:custGeom>
              <a:avLst/>
              <a:gdLst>
                <a:gd name="connsiteX0" fmla="*/ 0 w 108870"/>
                <a:gd name="connsiteY0" fmla="*/ 0 h 9525"/>
                <a:gd name="connsiteX1" fmla="*/ 108871 w 108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870" h="9525">
                  <a:moveTo>
                    <a:pt x="0" y="0"/>
                  </a:moveTo>
                  <a:lnTo>
                    <a:pt x="108871" y="0"/>
                  </a:lnTo>
                </a:path>
              </a:pathLst>
            </a:custGeom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2D5DE79-91E8-3D4B-94E8-630FB71EF717}"/>
                </a:ext>
              </a:extLst>
            </p:cNvPr>
            <p:cNvSpPr/>
            <p:nvPr/>
          </p:nvSpPr>
          <p:spPr>
            <a:xfrm>
              <a:off x="9053355" y="6824837"/>
              <a:ext cx="70996" cy="6212"/>
            </a:xfrm>
            <a:custGeom>
              <a:avLst/>
              <a:gdLst>
                <a:gd name="connsiteX0" fmla="*/ 0 w 108870"/>
                <a:gd name="connsiteY0" fmla="*/ 0 h 9525"/>
                <a:gd name="connsiteX1" fmla="*/ 108871 w 108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870" h="9525">
                  <a:moveTo>
                    <a:pt x="0" y="0"/>
                  </a:moveTo>
                  <a:lnTo>
                    <a:pt x="108871" y="0"/>
                  </a:lnTo>
                </a:path>
              </a:pathLst>
            </a:custGeom>
            <a:ln w="14288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</p:grpSp>
      <p:grpSp>
        <p:nvGrpSpPr>
          <p:cNvPr id="63" name="Рисунок 172">
            <a:extLst>
              <a:ext uri="{FF2B5EF4-FFF2-40B4-BE49-F238E27FC236}">
                <a16:creationId xmlns:a16="http://schemas.microsoft.com/office/drawing/2014/main" id="{0B3D93C5-6CFB-3147-B1E4-674C568EA2CA}"/>
              </a:ext>
            </a:extLst>
          </p:cNvPr>
          <p:cNvGrpSpPr/>
          <p:nvPr/>
        </p:nvGrpSpPr>
        <p:grpSpPr>
          <a:xfrm>
            <a:off x="362698" y="3142289"/>
            <a:ext cx="619546" cy="619579"/>
            <a:chOff x="4985730" y="2318507"/>
            <a:chExt cx="2221925" cy="2222044"/>
          </a:xfrm>
        </p:grpSpPr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140DF82C-BACE-1B40-8E93-D2AB8A1CAD0F}"/>
                </a:ext>
              </a:extLst>
            </p:cNvPr>
            <p:cNvSpPr/>
            <p:nvPr/>
          </p:nvSpPr>
          <p:spPr>
            <a:xfrm>
              <a:off x="5069669" y="2540123"/>
              <a:ext cx="910397" cy="888871"/>
            </a:xfrm>
            <a:custGeom>
              <a:avLst/>
              <a:gdLst>
                <a:gd name="connsiteX0" fmla="*/ 0 w 910399"/>
                <a:gd name="connsiteY0" fmla="*/ 888873 h 888873"/>
                <a:gd name="connsiteX1" fmla="*/ 513017 w 910399"/>
                <a:gd name="connsiteY1" fmla="*/ 0 h 888873"/>
                <a:gd name="connsiteX2" fmla="*/ 910400 w 910399"/>
                <a:gd name="connsiteY2" fmla="*/ 688181 h 888873"/>
                <a:gd name="connsiteX3" fmla="*/ 794480 w 910399"/>
                <a:gd name="connsiteY3" fmla="*/ 888873 h 88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99" h="888873">
                  <a:moveTo>
                    <a:pt x="0" y="888873"/>
                  </a:moveTo>
                  <a:cubicBezTo>
                    <a:pt x="-171" y="522180"/>
                    <a:pt x="195425" y="183290"/>
                    <a:pt x="513017" y="0"/>
                  </a:cubicBezTo>
                  <a:lnTo>
                    <a:pt x="910400" y="688181"/>
                  </a:lnTo>
                  <a:cubicBezTo>
                    <a:pt x="838676" y="729567"/>
                    <a:pt x="794490" y="806072"/>
                    <a:pt x="794480" y="888873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F3F4E571-5D10-A34A-B4CC-4F2B02BD0867}"/>
                </a:ext>
              </a:extLst>
            </p:cNvPr>
            <p:cNvSpPr/>
            <p:nvPr/>
          </p:nvSpPr>
          <p:spPr>
            <a:xfrm>
              <a:off x="6612620" y="3881763"/>
              <a:ext cx="533399" cy="533400"/>
            </a:xfrm>
            <a:custGeom>
              <a:avLst/>
              <a:gdLst>
                <a:gd name="connsiteX0" fmla="*/ 452248 w 533400"/>
                <a:gd name="connsiteY0" fmla="*/ 266557 h 533400"/>
                <a:gd name="connsiteX1" fmla="*/ 266700 w 533400"/>
                <a:gd name="connsiteY1" fmla="*/ 81201 h 533400"/>
                <a:gd name="connsiteX2" fmla="*/ 81344 w 533400"/>
                <a:gd name="connsiteY2" fmla="*/ 266748 h 533400"/>
                <a:gd name="connsiteX3" fmla="*/ 266891 w 533400"/>
                <a:gd name="connsiteY3" fmla="*/ 452104 h 533400"/>
                <a:gd name="connsiteX4" fmla="*/ 452248 w 533400"/>
                <a:gd name="connsiteY4" fmla="*/ 266557 h 533400"/>
                <a:gd name="connsiteX5" fmla="*/ 0 w 533400"/>
                <a:gd name="connsiteY5" fmla="*/ 266557 h 533400"/>
                <a:gd name="connsiteX6" fmla="*/ 266844 w 533400"/>
                <a:gd name="connsiteY6" fmla="*/ 0 h 533400"/>
                <a:gd name="connsiteX7" fmla="*/ 533401 w 533400"/>
                <a:gd name="connsiteY7" fmla="*/ 266843 h 533400"/>
                <a:gd name="connsiteX8" fmla="*/ 266558 w 533400"/>
                <a:gd name="connsiteY8" fmla="*/ 533400 h 533400"/>
                <a:gd name="connsiteX9" fmla="*/ 97632 w 533400"/>
                <a:gd name="connsiteY9" fmla="*/ 472964 h 533400"/>
                <a:gd name="connsiteX10" fmla="*/ 41149 w 533400"/>
                <a:gd name="connsiteY10" fmla="*/ 408956 h 533400"/>
                <a:gd name="connsiteX11" fmla="*/ 0 w 533400"/>
                <a:gd name="connsiteY11" fmla="*/ 266557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" h="533400">
                  <a:moveTo>
                    <a:pt x="452248" y="266557"/>
                  </a:moveTo>
                  <a:cubicBezTo>
                    <a:pt x="452190" y="164135"/>
                    <a:pt x="369123" y="81143"/>
                    <a:pt x="266700" y="81201"/>
                  </a:cubicBezTo>
                  <a:cubicBezTo>
                    <a:pt x="164278" y="81258"/>
                    <a:pt x="81287" y="164325"/>
                    <a:pt x="81344" y="266748"/>
                  </a:cubicBezTo>
                  <a:cubicBezTo>
                    <a:pt x="81401" y="369170"/>
                    <a:pt x="164469" y="452161"/>
                    <a:pt x="266891" y="452104"/>
                  </a:cubicBezTo>
                  <a:cubicBezTo>
                    <a:pt x="369313" y="452047"/>
                    <a:pt x="452295" y="368980"/>
                    <a:pt x="452248" y="266557"/>
                  </a:cubicBezTo>
                  <a:close/>
                  <a:moveTo>
                    <a:pt x="0" y="266557"/>
                  </a:moveTo>
                  <a:cubicBezTo>
                    <a:pt x="77" y="119263"/>
                    <a:pt x="119549" y="-76"/>
                    <a:pt x="266844" y="0"/>
                  </a:cubicBezTo>
                  <a:cubicBezTo>
                    <a:pt x="414138" y="76"/>
                    <a:pt x="533477" y="119548"/>
                    <a:pt x="533401" y="266843"/>
                  </a:cubicBezTo>
                  <a:cubicBezTo>
                    <a:pt x="533324" y="414138"/>
                    <a:pt x="413852" y="533476"/>
                    <a:pt x="266558" y="533400"/>
                  </a:cubicBezTo>
                  <a:cubicBezTo>
                    <a:pt x="204959" y="533372"/>
                    <a:pt x="145276" y="512016"/>
                    <a:pt x="97632" y="472964"/>
                  </a:cubicBezTo>
                  <a:cubicBezTo>
                    <a:pt x="75562" y="454723"/>
                    <a:pt x="56493" y="433130"/>
                    <a:pt x="41149" y="408956"/>
                  </a:cubicBezTo>
                  <a:cubicBezTo>
                    <a:pt x="14174" y="366370"/>
                    <a:pt x="-95" y="316973"/>
                    <a:pt x="0" y="266557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E12C453D-A783-1B43-9FDD-1C02F4520EBB}"/>
                </a:ext>
              </a:extLst>
            </p:cNvPr>
            <p:cNvSpPr/>
            <p:nvPr/>
          </p:nvSpPr>
          <p:spPr>
            <a:xfrm>
              <a:off x="6752922" y="4038118"/>
              <a:ext cx="227265" cy="237743"/>
            </a:xfrm>
            <a:custGeom>
              <a:avLst/>
              <a:gdLst>
                <a:gd name="connsiteX0" fmla="*/ 0 w 227266"/>
                <a:gd name="connsiteY0" fmla="*/ 89535 h 237743"/>
                <a:gd name="connsiteX1" fmla="*/ 30766 w 227266"/>
                <a:gd name="connsiteY1" fmla="*/ 67151 h 237743"/>
                <a:gd name="connsiteX2" fmla="*/ 102870 w 227266"/>
                <a:gd name="connsiteY2" fmla="*/ 166688 h 237743"/>
                <a:gd name="connsiteX3" fmla="*/ 193929 w 227266"/>
                <a:gd name="connsiteY3" fmla="*/ 0 h 237743"/>
                <a:gd name="connsiteX4" fmla="*/ 227266 w 227266"/>
                <a:gd name="connsiteY4" fmla="*/ 18192 h 237743"/>
                <a:gd name="connsiteX5" fmla="*/ 107442 w 227266"/>
                <a:gd name="connsiteY5" fmla="*/ 237744 h 237743"/>
                <a:gd name="connsiteX6" fmla="*/ 0 w 227266"/>
                <a:gd name="connsiteY6" fmla="*/ 89535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266" h="237743">
                  <a:moveTo>
                    <a:pt x="0" y="89535"/>
                  </a:moveTo>
                  <a:lnTo>
                    <a:pt x="30766" y="67151"/>
                  </a:lnTo>
                  <a:lnTo>
                    <a:pt x="102870" y="166688"/>
                  </a:lnTo>
                  <a:lnTo>
                    <a:pt x="193929" y="0"/>
                  </a:lnTo>
                  <a:lnTo>
                    <a:pt x="227266" y="18192"/>
                  </a:lnTo>
                  <a:lnTo>
                    <a:pt x="107442" y="237744"/>
                  </a:lnTo>
                  <a:lnTo>
                    <a:pt x="0" y="89535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3EA636BF-895C-F146-898E-4F24A4FDF6D9}"/>
                </a:ext>
              </a:extLst>
            </p:cNvPr>
            <p:cNvSpPr/>
            <p:nvPr/>
          </p:nvSpPr>
          <p:spPr>
            <a:xfrm>
              <a:off x="5582779" y="3629971"/>
              <a:ext cx="1026315" cy="825385"/>
            </a:xfrm>
            <a:custGeom>
              <a:avLst/>
              <a:gdLst>
                <a:gd name="connsiteX0" fmla="*/ 1026319 w 1026318"/>
                <a:gd name="connsiteY0" fmla="*/ 687991 h 825386"/>
                <a:gd name="connsiteX1" fmla="*/ 0 w 1026318"/>
                <a:gd name="connsiteY1" fmla="*/ 687991 h 825386"/>
                <a:gd name="connsiteX2" fmla="*/ 0 w 1026318"/>
                <a:gd name="connsiteY2" fmla="*/ 687991 h 825386"/>
                <a:gd name="connsiteX3" fmla="*/ 397288 w 1026318"/>
                <a:gd name="connsiteY3" fmla="*/ 0 h 825386"/>
                <a:gd name="connsiteX4" fmla="*/ 629031 w 1026318"/>
                <a:gd name="connsiteY4" fmla="*/ 0 h 825386"/>
                <a:gd name="connsiteX5" fmla="*/ 840200 w 1026318"/>
                <a:gd name="connsiteY5" fmla="*/ 365665 h 825386"/>
                <a:gd name="connsiteX6" fmla="*/ 840200 w 1026318"/>
                <a:gd name="connsiteY6" fmla="*/ 365665 h 82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318" h="825386">
                  <a:moveTo>
                    <a:pt x="1026319" y="687991"/>
                  </a:moveTo>
                  <a:cubicBezTo>
                    <a:pt x="708736" y="871185"/>
                    <a:pt x="317583" y="871185"/>
                    <a:pt x="0" y="687991"/>
                  </a:cubicBezTo>
                  <a:lnTo>
                    <a:pt x="0" y="687991"/>
                  </a:lnTo>
                  <a:lnTo>
                    <a:pt x="397288" y="0"/>
                  </a:lnTo>
                  <a:cubicBezTo>
                    <a:pt x="469021" y="41281"/>
                    <a:pt x="557298" y="41281"/>
                    <a:pt x="629031" y="0"/>
                  </a:cubicBezTo>
                  <a:lnTo>
                    <a:pt x="840200" y="365665"/>
                  </a:lnTo>
                  <a:lnTo>
                    <a:pt x="840200" y="365665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DD556D8C-4588-3344-BF4E-A45603FE9F6C}"/>
                </a:ext>
              </a:extLst>
            </p:cNvPr>
            <p:cNvSpPr/>
            <p:nvPr/>
          </p:nvSpPr>
          <p:spPr>
            <a:xfrm>
              <a:off x="5932345" y="3265450"/>
              <a:ext cx="327278" cy="327278"/>
            </a:xfrm>
            <a:custGeom>
              <a:avLst/>
              <a:gdLst>
                <a:gd name="connsiteX0" fmla="*/ 163639 w 327278"/>
                <a:gd name="connsiteY0" fmla="*/ 0 h 327279"/>
                <a:gd name="connsiteX1" fmla="*/ 327279 w 327278"/>
                <a:gd name="connsiteY1" fmla="*/ 163639 h 327279"/>
                <a:gd name="connsiteX2" fmla="*/ 163639 w 327278"/>
                <a:gd name="connsiteY2" fmla="*/ 327279 h 327279"/>
                <a:gd name="connsiteX3" fmla="*/ 0 w 327278"/>
                <a:gd name="connsiteY3" fmla="*/ 163639 h 327279"/>
                <a:gd name="connsiteX4" fmla="*/ 0 w 327278"/>
                <a:gd name="connsiteY4" fmla="*/ 163544 h 327279"/>
                <a:gd name="connsiteX5" fmla="*/ 163639 w 327278"/>
                <a:gd name="connsiteY5" fmla="*/ 0 h 3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278" h="327279">
                  <a:moveTo>
                    <a:pt x="163639" y="0"/>
                  </a:moveTo>
                  <a:cubicBezTo>
                    <a:pt x="254013" y="0"/>
                    <a:pt x="327279" y="73266"/>
                    <a:pt x="327279" y="163639"/>
                  </a:cubicBezTo>
                  <a:cubicBezTo>
                    <a:pt x="327279" y="254013"/>
                    <a:pt x="254013" y="327279"/>
                    <a:pt x="163639" y="327279"/>
                  </a:cubicBezTo>
                  <a:cubicBezTo>
                    <a:pt x="73266" y="327279"/>
                    <a:pt x="0" y="254013"/>
                    <a:pt x="0" y="163639"/>
                  </a:cubicBezTo>
                  <a:cubicBezTo>
                    <a:pt x="0" y="163611"/>
                    <a:pt x="0" y="163573"/>
                    <a:pt x="0" y="163544"/>
                  </a:cubicBezTo>
                  <a:cubicBezTo>
                    <a:pt x="57" y="73209"/>
                    <a:pt x="73304" y="0"/>
                    <a:pt x="163639" y="0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BF975D1A-EE96-8E48-B47A-0B75824627D3}"/>
                </a:ext>
              </a:extLst>
            </p:cNvPr>
            <p:cNvSpPr/>
            <p:nvPr/>
          </p:nvSpPr>
          <p:spPr>
            <a:xfrm>
              <a:off x="4985730" y="2318507"/>
              <a:ext cx="2221923" cy="2222044"/>
            </a:xfrm>
            <a:custGeom>
              <a:avLst/>
              <a:gdLst>
                <a:gd name="connsiteX0" fmla="*/ 1110257 w 2221928"/>
                <a:gd name="connsiteY0" fmla="*/ 84169 h 2222047"/>
                <a:gd name="connsiteX1" fmla="*/ 84148 w 2221928"/>
                <a:gd name="connsiteY1" fmla="*/ 1110698 h 2222047"/>
                <a:gd name="connsiteX2" fmla="*/ 1110686 w 2221928"/>
                <a:gd name="connsiteY2" fmla="*/ 2136807 h 2222047"/>
                <a:gd name="connsiteX3" fmla="*/ 1623369 w 2221928"/>
                <a:gd name="connsiteY3" fmla="*/ 1999456 h 2222047"/>
                <a:gd name="connsiteX4" fmla="*/ 1668041 w 2221928"/>
                <a:gd name="connsiteY4" fmla="*/ 1972215 h 2222047"/>
                <a:gd name="connsiteX5" fmla="*/ 1724524 w 2221928"/>
                <a:gd name="connsiteY5" fmla="*/ 2036223 h 2222047"/>
                <a:gd name="connsiteX6" fmla="*/ 1722905 w 2221928"/>
                <a:gd name="connsiteY6" fmla="*/ 2038223 h 2222047"/>
                <a:gd name="connsiteX7" fmla="*/ 183827 w 2221928"/>
                <a:gd name="connsiteY7" fmla="*/ 1722907 h 2222047"/>
                <a:gd name="connsiteX8" fmla="*/ 499143 w 2221928"/>
                <a:gd name="connsiteY8" fmla="*/ 183820 h 2222047"/>
                <a:gd name="connsiteX9" fmla="*/ 2038221 w 2221928"/>
                <a:gd name="connsiteY9" fmla="*/ 499145 h 2222047"/>
                <a:gd name="connsiteX10" fmla="*/ 2085522 w 2221928"/>
                <a:gd name="connsiteY10" fmla="*/ 1644364 h 2222047"/>
                <a:gd name="connsiteX11" fmla="*/ 2016466 w 2221928"/>
                <a:gd name="connsiteY11" fmla="*/ 1592834 h 2222047"/>
                <a:gd name="connsiteX12" fmla="*/ 1623464 w 2221928"/>
                <a:gd name="connsiteY12" fmla="*/ 221234 h 2222047"/>
                <a:gd name="connsiteX13" fmla="*/ 1623464 w 2221928"/>
                <a:gd name="connsiteY13" fmla="*/ 221234 h 2222047"/>
                <a:gd name="connsiteX14" fmla="*/ 1110257 w 2221928"/>
                <a:gd name="connsiteY14" fmla="*/ 84169 h 22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21928" h="2222047">
                  <a:moveTo>
                    <a:pt x="1110257" y="84169"/>
                  </a:moveTo>
                  <a:cubicBezTo>
                    <a:pt x="543434" y="84284"/>
                    <a:pt x="84034" y="543884"/>
                    <a:pt x="84148" y="1110698"/>
                  </a:cubicBezTo>
                  <a:cubicBezTo>
                    <a:pt x="84272" y="1677521"/>
                    <a:pt x="543862" y="2136921"/>
                    <a:pt x="1110686" y="2136807"/>
                  </a:cubicBezTo>
                  <a:cubicBezTo>
                    <a:pt x="1290661" y="2136769"/>
                    <a:pt x="1467473" y="2089401"/>
                    <a:pt x="1623369" y="1999456"/>
                  </a:cubicBezTo>
                  <a:cubicBezTo>
                    <a:pt x="1638514" y="1990789"/>
                    <a:pt x="1653373" y="1981645"/>
                    <a:pt x="1668041" y="1972215"/>
                  </a:cubicBezTo>
                  <a:cubicBezTo>
                    <a:pt x="1683386" y="1996389"/>
                    <a:pt x="1702455" y="2017982"/>
                    <a:pt x="1724524" y="2036223"/>
                  </a:cubicBezTo>
                  <a:lnTo>
                    <a:pt x="1722905" y="2038223"/>
                  </a:lnTo>
                  <a:cubicBezTo>
                    <a:pt x="1210822" y="2376161"/>
                    <a:pt x="521755" y="2234981"/>
                    <a:pt x="183827" y="1722907"/>
                  </a:cubicBezTo>
                  <a:cubicBezTo>
                    <a:pt x="-154110" y="1210824"/>
                    <a:pt x="-12941" y="521757"/>
                    <a:pt x="499143" y="183820"/>
                  </a:cubicBezTo>
                  <a:cubicBezTo>
                    <a:pt x="1011226" y="-154108"/>
                    <a:pt x="1700293" y="-12938"/>
                    <a:pt x="2038221" y="499145"/>
                  </a:cubicBezTo>
                  <a:cubicBezTo>
                    <a:pt x="2264916" y="842645"/>
                    <a:pt x="2283118" y="1283338"/>
                    <a:pt x="2085522" y="1644364"/>
                  </a:cubicBezTo>
                  <a:cubicBezTo>
                    <a:pt x="2065472" y="1623533"/>
                    <a:pt x="2042145" y="1606122"/>
                    <a:pt x="2016466" y="1592834"/>
                  </a:cubicBezTo>
                  <a:cubicBezTo>
                    <a:pt x="2276231" y="1104402"/>
                    <a:pt x="2102477" y="497983"/>
                    <a:pt x="1623464" y="221234"/>
                  </a:cubicBezTo>
                  <a:lnTo>
                    <a:pt x="1623464" y="221234"/>
                  </a:lnTo>
                  <a:cubicBezTo>
                    <a:pt x="1467473" y="131089"/>
                    <a:pt x="1290423" y="83807"/>
                    <a:pt x="1110257" y="841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F4AEFC86-07B7-B64A-8F2E-F3C89C212583}"/>
                </a:ext>
              </a:extLst>
            </p:cNvPr>
            <p:cNvSpPr/>
            <p:nvPr/>
          </p:nvSpPr>
          <p:spPr>
            <a:xfrm>
              <a:off x="5069669" y="2402727"/>
              <a:ext cx="2052632" cy="1915234"/>
            </a:xfrm>
            <a:custGeom>
              <a:avLst/>
              <a:gdLst>
                <a:gd name="connsiteX0" fmla="*/ 1189863 w 2052638"/>
                <a:gd name="connsiteY0" fmla="*/ 1026269 h 1915236"/>
                <a:gd name="connsiteX1" fmla="*/ 1026224 w 2052638"/>
                <a:gd name="connsiteY1" fmla="*/ 862629 h 1915236"/>
                <a:gd name="connsiteX2" fmla="*/ 862584 w 2052638"/>
                <a:gd name="connsiteY2" fmla="*/ 1026269 h 1915236"/>
                <a:gd name="connsiteX3" fmla="*/ 1026224 w 2052638"/>
                <a:gd name="connsiteY3" fmla="*/ 1189908 h 1915236"/>
                <a:gd name="connsiteX4" fmla="*/ 1026319 w 2052638"/>
                <a:gd name="connsiteY4" fmla="*/ 1189908 h 1915236"/>
                <a:gd name="connsiteX5" fmla="*/ 1189863 w 2052638"/>
                <a:gd name="connsiteY5" fmla="*/ 1026269 h 1915236"/>
                <a:gd name="connsiteX6" fmla="*/ 910400 w 2052638"/>
                <a:gd name="connsiteY6" fmla="*/ 825577 h 1915236"/>
                <a:gd name="connsiteX7" fmla="*/ 513017 w 2052638"/>
                <a:gd name="connsiteY7" fmla="*/ 137396 h 1915236"/>
                <a:gd name="connsiteX8" fmla="*/ 1539526 w 2052638"/>
                <a:gd name="connsiteY8" fmla="*/ 137396 h 1915236"/>
                <a:gd name="connsiteX9" fmla="*/ 1539526 w 2052638"/>
                <a:gd name="connsiteY9" fmla="*/ 137396 h 1915236"/>
                <a:gd name="connsiteX10" fmla="*/ 1539526 w 2052638"/>
                <a:gd name="connsiteY10" fmla="*/ 137396 h 1915236"/>
                <a:gd name="connsiteX11" fmla="*/ 1142333 w 2052638"/>
                <a:gd name="connsiteY11" fmla="*/ 825387 h 1915236"/>
                <a:gd name="connsiteX12" fmla="*/ 1257967 w 2052638"/>
                <a:gd name="connsiteY12" fmla="*/ 1026269 h 1915236"/>
                <a:gd name="connsiteX13" fmla="*/ 2052638 w 2052638"/>
                <a:gd name="connsiteY13" fmla="*/ 1026269 h 1915236"/>
                <a:gd name="connsiteX14" fmla="*/ 1932528 w 2052638"/>
                <a:gd name="connsiteY14" fmla="*/ 1508615 h 1915236"/>
                <a:gd name="connsiteX15" fmla="*/ 1572787 w 2052638"/>
                <a:gd name="connsiteY15" fmla="*/ 1621953 h 1915236"/>
                <a:gd name="connsiteX16" fmla="*/ 1584103 w 2052638"/>
                <a:gd name="connsiteY16" fmla="*/ 1887996 h 1915236"/>
                <a:gd name="connsiteX17" fmla="*/ 1539431 w 2052638"/>
                <a:gd name="connsiteY17" fmla="*/ 1915237 h 1915236"/>
                <a:gd name="connsiteX18" fmla="*/ 1353407 w 2052638"/>
                <a:gd name="connsiteY18" fmla="*/ 1592816 h 1915236"/>
                <a:gd name="connsiteX19" fmla="*/ 1353407 w 2052638"/>
                <a:gd name="connsiteY19" fmla="*/ 1592816 h 1915236"/>
                <a:gd name="connsiteX20" fmla="*/ 1142238 w 2052638"/>
                <a:gd name="connsiteY20" fmla="*/ 1227151 h 1915236"/>
                <a:gd name="connsiteX21" fmla="*/ 910495 w 2052638"/>
                <a:gd name="connsiteY21" fmla="*/ 1227151 h 1915236"/>
                <a:gd name="connsiteX22" fmla="*/ 513207 w 2052638"/>
                <a:gd name="connsiteY22" fmla="*/ 1915142 h 1915236"/>
                <a:gd name="connsiteX23" fmla="*/ 513207 w 2052638"/>
                <a:gd name="connsiteY23" fmla="*/ 1915142 h 1915236"/>
                <a:gd name="connsiteX24" fmla="*/ 0 w 2052638"/>
                <a:gd name="connsiteY24" fmla="*/ 1026269 h 1915236"/>
                <a:gd name="connsiteX25" fmla="*/ 794480 w 2052638"/>
                <a:gd name="connsiteY25" fmla="*/ 1026269 h 1915236"/>
                <a:gd name="connsiteX26" fmla="*/ 910400 w 2052638"/>
                <a:gd name="connsiteY26" fmla="*/ 825577 h 191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52638" h="1915236">
                  <a:moveTo>
                    <a:pt x="1189863" y="1026269"/>
                  </a:moveTo>
                  <a:cubicBezTo>
                    <a:pt x="1189863" y="935895"/>
                    <a:pt x="1116597" y="862629"/>
                    <a:pt x="1026224" y="862629"/>
                  </a:cubicBezTo>
                  <a:cubicBezTo>
                    <a:pt x="935850" y="862629"/>
                    <a:pt x="862584" y="935895"/>
                    <a:pt x="862584" y="1026269"/>
                  </a:cubicBezTo>
                  <a:cubicBezTo>
                    <a:pt x="862584" y="1116642"/>
                    <a:pt x="935850" y="1189908"/>
                    <a:pt x="1026224" y="1189908"/>
                  </a:cubicBezTo>
                  <a:cubicBezTo>
                    <a:pt x="1026252" y="1189908"/>
                    <a:pt x="1026290" y="1189908"/>
                    <a:pt x="1026319" y="1189908"/>
                  </a:cubicBezTo>
                  <a:cubicBezTo>
                    <a:pt x="1116654" y="1189851"/>
                    <a:pt x="1189863" y="1116604"/>
                    <a:pt x="1189863" y="1026269"/>
                  </a:cubicBezTo>
                  <a:close/>
                  <a:moveTo>
                    <a:pt x="910400" y="825577"/>
                  </a:moveTo>
                  <a:lnTo>
                    <a:pt x="513017" y="137396"/>
                  </a:lnTo>
                  <a:cubicBezTo>
                    <a:pt x="830666" y="-45799"/>
                    <a:pt x="1221877" y="-45799"/>
                    <a:pt x="1539526" y="137396"/>
                  </a:cubicBezTo>
                  <a:lnTo>
                    <a:pt x="1539526" y="137396"/>
                  </a:lnTo>
                  <a:lnTo>
                    <a:pt x="1539526" y="137396"/>
                  </a:lnTo>
                  <a:lnTo>
                    <a:pt x="1142333" y="825387"/>
                  </a:lnTo>
                  <a:cubicBezTo>
                    <a:pt x="1213990" y="866896"/>
                    <a:pt x="1258062" y="943458"/>
                    <a:pt x="1257967" y="1026269"/>
                  </a:cubicBezTo>
                  <a:lnTo>
                    <a:pt x="2052638" y="1026269"/>
                  </a:lnTo>
                  <a:cubicBezTo>
                    <a:pt x="2052914" y="1194490"/>
                    <a:pt x="2011661" y="1360168"/>
                    <a:pt x="1932528" y="1508615"/>
                  </a:cubicBezTo>
                  <a:cubicBezTo>
                    <a:pt x="1801892" y="1440568"/>
                    <a:pt x="1640834" y="1491317"/>
                    <a:pt x="1572787" y="1621953"/>
                  </a:cubicBezTo>
                  <a:cubicBezTo>
                    <a:pt x="1528848" y="1706306"/>
                    <a:pt x="1533163" y="1807671"/>
                    <a:pt x="1584103" y="1887996"/>
                  </a:cubicBezTo>
                  <a:cubicBezTo>
                    <a:pt x="1569434" y="1897521"/>
                    <a:pt x="1554575" y="1906569"/>
                    <a:pt x="1539431" y="1915237"/>
                  </a:cubicBezTo>
                  <a:lnTo>
                    <a:pt x="1353407" y="1592816"/>
                  </a:lnTo>
                  <a:lnTo>
                    <a:pt x="1353407" y="1592816"/>
                  </a:lnTo>
                  <a:lnTo>
                    <a:pt x="1142238" y="1227151"/>
                  </a:lnTo>
                  <a:cubicBezTo>
                    <a:pt x="1070505" y="1268432"/>
                    <a:pt x="982228" y="1268432"/>
                    <a:pt x="910495" y="1227151"/>
                  </a:cubicBezTo>
                  <a:lnTo>
                    <a:pt x="513207" y="1915142"/>
                  </a:lnTo>
                  <a:lnTo>
                    <a:pt x="513207" y="1915142"/>
                  </a:lnTo>
                  <a:cubicBezTo>
                    <a:pt x="195529" y="1731909"/>
                    <a:pt x="-143" y="1393000"/>
                    <a:pt x="0" y="1026269"/>
                  </a:cubicBezTo>
                  <a:lnTo>
                    <a:pt x="794480" y="1026269"/>
                  </a:lnTo>
                  <a:cubicBezTo>
                    <a:pt x="794490" y="943468"/>
                    <a:pt x="838676" y="866963"/>
                    <a:pt x="910400" y="825577"/>
                  </a:cubicBez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4AB4E0CE-C92F-314E-9CCC-9BFC8D60BDF7}"/>
                </a:ext>
              </a:extLst>
            </p:cNvPr>
            <p:cNvSpPr/>
            <p:nvPr/>
          </p:nvSpPr>
          <p:spPr>
            <a:xfrm>
              <a:off x="6694057" y="3962870"/>
              <a:ext cx="370902" cy="370902"/>
            </a:xfrm>
            <a:custGeom>
              <a:avLst/>
              <a:gdLst>
                <a:gd name="connsiteX0" fmla="*/ 286131 w 370903"/>
                <a:gd name="connsiteY0" fmla="*/ 93440 h 370903"/>
                <a:gd name="connsiteX1" fmla="*/ 252793 w 370903"/>
                <a:gd name="connsiteY1" fmla="*/ 75248 h 370903"/>
                <a:gd name="connsiteX2" fmla="*/ 161734 w 370903"/>
                <a:gd name="connsiteY2" fmla="*/ 241935 h 370903"/>
                <a:gd name="connsiteX3" fmla="*/ 89630 w 370903"/>
                <a:gd name="connsiteY3" fmla="*/ 142399 h 370903"/>
                <a:gd name="connsiteX4" fmla="*/ 59150 w 370903"/>
                <a:gd name="connsiteY4" fmla="*/ 164783 h 370903"/>
                <a:gd name="connsiteX5" fmla="*/ 166592 w 370903"/>
                <a:gd name="connsiteY5" fmla="*/ 312992 h 370903"/>
                <a:gd name="connsiteX6" fmla="*/ 185452 w 370903"/>
                <a:gd name="connsiteY6" fmla="*/ 0 h 370903"/>
                <a:gd name="connsiteX7" fmla="*/ 370904 w 370903"/>
                <a:gd name="connsiteY7" fmla="*/ 185452 h 370903"/>
                <a:gd name="connsiteX8" fmla="*/ 185452 w 370903"/>
                <a:gd name="connsiteY8" fmla="*/ 370904 h 370903"/>
                <a:gd name="connsiteX9" fmla="*/ 0 w 370903"/>
                <a:gd name="connsiteY9" fmla="*/ 185452 h 370903"/>
                <a:gd name="connsiteX10" fmla="*/ 185452 w 370903"/>
                <a:gd name="connsiteY10" fmla="*/ 0 h 37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0903" h="370903">
                  <a:moveTo>
                    <a:pt x="286131" y="93440"/>
                  </a:moveTo>
                  <a:lnTo>
                    <a:pt x="252793" y="75248"/>
                  </a:lnTo>
                  <a:lnTo>
                    <a:pt x="161734" y="241935"/>
                  </a:lnTo>
                  <a:lnTo>
                    <a:pt x="89630" y="142399"/>
                  </a:lnTo>
                  <a:lnTo>
                    <a:pt x="59150" y="164783"/>
                  </a:lnTo>
                  <a:lnTo>
                    <a:pt x="166592" y="312992"/>
                  </a:lnTo>
                  <a:close/>
                  <a:moveTo>
                    <a:pt x="185452" y="0"/>
                  </a:moveTo>
                  <a:cubicBezTo>
                    <a:pt x="287874" y="0"/>
                    <a:pt x="370904" y="83030"/>
                    <a:pt x="370904" y="185452"/>
                  </a:cubicBezTo>
                  <a:cubicBezTo>
                    <a:pt x="370904" y="287874"/>
                    <a:pt x="287874" y="370904"/>
                    <a:pt x="185452" y="370904"/>
                  </a:cubicBezTo>
                  <a:cubicBezTo>
                    <a:pt x="83029" y="370904"/>
                    <a:pt x="0" y="287874"/>
                    <a:pt x="0" y="185452"/>
                  </a:cubicBezTo>
                  <a:cubicBezTo>
                    <a:pt x="0" y="83030"/>
                    <a:pt x="83029" y="0"/>
                    <a:pt x="1854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24B83832-FBBC-C144-BD78-7A25624F13D7}"/>
                </a:ext>
              </a:extLst>
            </p:cNvPr>
            <p:cNvSpPr/>
            <p:nvPr/>
          </p:nvSpPr>
          <p:spPr>
            <a:xfrm>
              <a:off x="6211808" y="2540312"/>
              <a:ext cx="910493" cy="888682"/>
            </a:xfrm>
            <a:custGeom>
              <a:avLst/>
              <a:gdLst>
                <a:gd name="connsiteX0" fmla="*/ 0 w 910494"/>
                <a:gd name="connsiteY0" fmla="*/ 687991 h 888682"/>
                <a:gd name="connsiteX1" fmla="*/ 397192 w 910494"/>
                <a:gd name="connsiteY1" fmla="*/ 0 h 888682"/>
                <a:gd name="connsiteX2" fmla="*/ 397192 w 910494"/>
                <a:gd name="connsiteY2" fmla="*/ 0 h 888682"/>
                <a:gd name="connsiteX3" fmla="*/ 910495 w 910494"/>
                <a:gd name="connsiteY3" fmla="*/ 888683 h 888682"/>
                <a:gd name="connsiteX4" fmla="*/ 115824 w 910494"/>
                <a:gd name="connsiteY4" fmla="*/ 888683 h 888682"/>
                <a:gd name="connsiteX5" fmla="*/ 0 w 910494"/>
                <a:gd name="connsiteY5" fmla="*/ 687991 h 88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494" h="888682">
                  <a:moveTo>
                    <a:pt x="0" y="687991"/>
                  </a:moveTo>
                  <a:lnTo>
                    <a:pt x="397192" y="0"/>
                  </a:lnTo>
                  <a:lnTo>
                    <a:pt x="397192" y="0"/>
                  </a:lnTo>
                  <a:cubicBezTo>
                    <a:pt x="714851" y="183175"/>
                    <a:pt x="910552" y="521999"/>
                    <a:pt x="910495" y="888683"/>
                  </a:cubicBezTo>
                  <a:lnTo>
                    <a:pt x="115824" y="888683"/>
                  </a:lnTo>
                  <a:cubicBezTo>
                    <a:pt x="115814" y="805901"/>
                    <a:pt x="71666" y="729415"/>
                    <a:pt x="0" y="687991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C5136C5C-7B1E-1A4B-ACC1-472799880010}"/>
                </a:ext>
              </a:extLst>
            </p:cNvPr>
            <p:cNvSpPr/>
            <p:nvPr/>
          </p:nvSpPr>
          <p:spPr>
            <a:xfrm>
              <a:off x="5582682" y="3629686"/>
              <a:ext cx="397383" cy="688275"/>
            </a:xfrm>
            <a:custGeom>
              <a:avLst/>
              <a:gdLst>
                <a:gd name="connsiteX0" fmla="*/ 397383 w 397383"/>
                <a:gd name="connsiteY0" fmla="*/ 0 h 688276"/>
                <a:gd name="connsiteX1" fmla="*/ 397383 w 397383"/>
                <a:gd name="connsiteY1" fmla="*/ 95 h 688276"/>
                <a:gd name="connsiteX2" fmla="*/ 95 w 397383"/>
                <a:gd name="connsiteY2" fmla="*/ 688086 h 688276"/>
                <a:gd name="connsiteX3" fmla="*/ 95 w 397383"/>
                <a:gd name="connsiteY3" fmla="*/ 688181 h 688276"/>
                <a:gd name="connsiteX4" fmla="*/ 0 w 397383"/>
                <a:gd name="connsiteY4" fmla="*/ 688276 h 6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383" h="688276">
                  <a:moveTo>
                    <a:pt x="397383" y="0"/>
                  </a:moveTo>
                  <a:lnTo>
                    <a:pt x="397383" y="95"/>
                  </a:lnTo>
                  <a:lnTo>
                    <a:pt x="95" y="688086"/>
                  </a:lnTo>
                  <a:lnTo>
                    <a:pt x="95" y="688181"/>
                  </a:lnTo>
                  <a:lnTo>
                    <a:pt x="0" y="688276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E0632A1C-4935-7549-B6EA-F66967B24C21}"/>
                </a:ext>
              </a:extLst>
            </p:cNvPr>
            <p:cNvSpPr/>
            <p:nvPr/>
          </p:nvSpPr>
          <p:spPr>
            <a:xfrm>
              <a:off x="6211808" y="2540312"/>
              <a:ext cx="397191" cy="687989"/>
            </a:xfrm>
            <a:custGeom>
              <a:avLst/>
              <a:gdLst>
                <a:gd name="connsiteX0" fmla="*/ 397192 w 397192"/>
                <a:gd name="connsiteY0" fmla="*/ 0 h 687990"/>
                <a:gd name="connsiteX1" fmla="*/ 0 w 397192"/>
                <a:gd name="connsiteY1" fmla="*/ 687991 h 68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192" h="687990">
                  <a:moveTo>
                    <a:pt x="397192" y="0"/>
                  </a:moveTo>
                  <a:lnTo>
                    <a:pt x="0" y="687991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EAF5CC5F-EE0B-0F45-8AA3-3B85C471A41D}"/>
                </a:ext>
              </a:extLst>
            </p:cNvPr>
            <p:cNvSpPr/>
            <p:nvPr/>
          </p:nvSpPr>
          <p:spPr>
            <a:xfrm>
              <a:off x="6423072" y="3995541"/>
              <a:ext cx="186024" cy="322421"/>
            </a:xfrm>
            <a:custGeom>
              <a:avLst/>
              <a:gdLst>
                <a:gd name="connsiteX0" fmla="*/ 0 w 186023"/>
                <a:gd name="connsiteY0" fmla="*/ 0 h 322421"/>
                <a:gd name="connsiteX1" fmla="*/ 186023 w 186023"/>
                <a:gd name="connsiteY1" fmla="*/ 322421 h 3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023" h="322421">
                  <a:moveTo>
                    <a:pt x="0" y="0"/>
                  </a:moveTo>
                  <a:lnTo>
                    <a:pt x="186023" y="322421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B4C5B2F5-F1E4-684D-BDEF-3AB1EBE403F8}"/>
                </a:ext>
              </a:extLst>
            </p:cNvPr>
            <p:cNvSpPr/>
            <p:nvPr/>
          </p:nvSpPr>
          <p:spPr>
            <a:xfrm>
              <a:off x="6211808" y="3629686"/>
              <a:ext cx="211264" cy="365853"/>
            </a:xfrm>
            <a:custGeom>
              <a:avLst/>
              <a:gdLst>
                <a:gd name="connsiteX0" fmla="*/ 0 w 211264"/>
                <a:gd name="connsiteY0" fmla="*/ 0 h 365855"/>
                <a:gd name="connsiteX1" fmla="*/ 0 w 211264"/>
                <a:gd name="connsiteY1" fmla="*/ 95 h 365855"/>
                <a:gd name="connsiteX2" fmla="*/ 211169 w 211264"/>
                <a:gd name="connsiteY2" fmla="*/ 365760 h 365855"/>
                <a:gd name="connsiteX3" fmla="*/ 211264 w 211264"/>
                <a:gd name="connsiteY3" fmla="*/ 365855 h 36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264" h="365855">
                  <a:moveTo>
                    <a:pt x="0" y="0"/>
                  </a:moveTo>
                  <a:lnTo>
                    <a:pt x="0" y="95"/>
                  </a:lnTo>
                  <a:lnTo>
                    <a:pt x="211169" y="365760"/>
                  </a:lnTo>
                  <a:lnTo>
                    <a:pt x="211264" y="365855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56DC462E-3B80-9141-A0B5-B12E3092A561}"/>
                </a:ext>
              </a:extLst>
            </p:cNvPr>
            <p:cNvSpPr/>
            <p:nvPr/>
          </p:nvSpPr>
          <p:spPr>
            <a:xfrm>
              <a:off x="5582682" y="2540123"/>
              <a:ext cx="397383" cy="688275"/>
            </a:xfrm>
            <a:custGeom>
              <a:avLst/>
              <a:gdLst>
                <a:gd name="connsiteX0" fmla="*/ 0 w 397383"/>
                <a:gd name="connsiteY0" fmla="*/ 0 h 688276"/>
                <a:gd name="connsiteX1" fmla="*/ 397383 w 397383"/>
                <a:gd name="connsiteY1" fmla="*/ 688181 h 688276"/>
                <a:gd name="connsiteX2" fmla="*/ 397383 w 397383"/>
                <a:gd name="connsiteY2" fmla="*/ 688277 h 6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7383" h="688276">
                  <a:moveTo>
                    <a:pt x="0" y="0"/>
                  </a:moveTo>
                  <a:lnTo>
                    <a:pt x="397383" y="688181"/>
                  </a:lnTo>
                  <a:lnTo>
                    <a:pt x="397383" y="688277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B3BB0DC9-B3C0-4844-A0F9-D1993E91181A}"/>
                </a:ext>
              </a:extLst>
            </p:cNvPr>
            <p:cNvSpPr/>
            <p:nvPr/>
          </p:nvSpPr>
          <p:spPr>
            <a:xfrm>
              <a:off x="6327633" y="3428994"/>
              <a:ext cx="794572" cy="9524"/>
            </a:xfrm>
            <a:custGeom>
              <a:avLst/>
              <a:gdLst>
                <a:gd name="connsiteX0" fmla="*/ 0 w 794575"/>
                <a:gd name="connsiteY0" fmla="*/ 0 h 9525"/>
                <a:gd name="connsiteX1" fmla="*/ 794575 w 794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4575" h="9525">
                  <a:moveTo>
                    <a:pt x="0" y="0"/>
                  </a:moveTo>
                  <a:lnTo>
                    <a:pt x="794575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4F238AFF-5CFD-EC4A-80D5-16C555AAF7D8}"/>
                </a:ext>
              </a:extLst>
            </p:cNvPr>
            <p:cNvSpPr/>
            <p:nvPr/>
          </p:nvSpPr>
          <p:spPr>
            <a:xfrm>
              <a:off x="5069573" y="3428994"/>
              <a:ext cx="794572" cy="9524"/>
            </a:xfrm>
            <a:custGeom>
              <a:avLst/>
              <a:gdLst>
                <a:gd name="connsiteX0" fmla="*/ 0 w 794575"/>
                <a:gd name="connsiteY0" fmla="*/ 0 h 9525"/>
                <a:gd name="connsiteX1" fmla="*/ 95 w 794575"/>
                <a:gd name="connsiteY1" fmla="*/ 0 h 9525"/>
                <a:gd name="connsiteX2" fmla="*/ 794576 w 79457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575" h="9525">
                  <a:moveTo>
                    <a:pt x="0" y="0"/>
                  </a:moveTo>
                  <a:lnTo>
                    <a:pt x="95" y="0"/>
                  </a:lnTo>
                  <a:lnTo>
                    <a:pt x="794576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4171BD57-8E77-B04F-BDBD-43CDC9F4C2BE}"/>
                </a:ext>
              </a:extLst>
            </p:cNvPr>
            <p:cNvSpPr/>
            <p:nvPr/>
          </p:nvSpPr>
          <p:spPr>
            <a:xfrm>
              <a:off x="6211713" y="3228304"/>
              <a:ext cx="115918" cy="200690"/>
            </a:xfrm>
            <a:custGeom>
              <a:avLst/>
              <a:gdLst>
                <a:gd name="connsiteX0" fmla="*/ 0 w 115919"/>
                <a:gd name="connsiteY0" fmla="*/ 0 h 200691"/>
                <a:gd name="connsiteX1" fmla="*/ 0 w 115919"/>
                <a:gd name="connsiteY1" fmla="*/ 0 h 200691"/>
                <a:gd name="connsiteX2" fmla="*/ 115919 w 115919"/>
                <a:gd name="connsiteY2" fmla="*/ 200692 h 20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919" h="200691">
                  <a:moveTo>
                    <a:pt x="0" y="0"/>
                  </a:moveTo>
                  <a:lnTo>
                    <a:pt x="0" y="0"/>
                  </a:lnTo>
                  <a:cubicBezTo>
                    <a:pt x="71704" y="41396"/>
                    <a:pt x="115891" y="117891"/>
                    <a:pt x="115919" y="200692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91EC6965-E67F-C642-9349-90396A755A44}"/>
                </a:ext>
              </a:extLst>
            </p:cNvPr>
            <p:cNvSpPr/>
            <p:nvPr/>
          </p:nvSpPr>
          <p:spPr>
            <a:xfrm>
              <a:off x="5864148" y="3228304"/>
              <a:ext cx="115918" cy="200690"/>
            </a:xfrm>
            <a:custGeom>
              <a:avLst/>
              <a:gdLst>
                <a:gd name="connsiteX0" fmla="*/ 0 w 115919"/>
                <a:gd name="connsiteY0" fmla="*/ 200692 h 200691"/>
                <a:gd name="connsiteX1" fmla="*/ 115919 w 115919"/>
                <a:gd name="connsiteY1" fmla="*/ 0 h 20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919" h="200691">
                  <a:moveTo>
                    <a:pt x="0" y="200692"/>
                  </a:moveTo>
                  <a:cubicBezTo>
                    <a:pt x="9" y="117891"/>
                    <a:pt x="44196" y="41386"/>
                    <a:pt x="115919" y="0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4966E4A0-D683-E44E-A0C8-8FAFC03A3A51}"/>
                </a:ext>
              </a:extLst>
            </p:cNvPr>
            <p:cNvSpPr/>
            <p:nvPr/>
          </p:nvSpPr>
          <p:spPr>
            <a:xfrm>
              <a:off x="5980066" y="3629779"/>
              <a:ext cx="231743" cy="30962"/>
            </a:xfrm>
            <a:custGeom>
              <a:avLst/>
              <a:gdLst>
                <a:gd name="connsiteX0" fmla="*/ 231743 w 231743"/>
                <a:gd name="connsiteY0" fmla="*/ 0 h 30961"/>
                <a:gd name="connsiteX1" fmla="*/ 0 w 231743"/>
                <a:gd name="connsiteY1" fmla="*/ 0 h 3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743" h="30961">
                  <a:moveTo>
                    <a:pt x="231743" y="0"/>
                  </a:moveTo>
                  <a:cubicBezTo>
                    <a:pt x="160010" y="41281"/>
                    <a:pt x="71733" y="41281"/>
                    <a:pt x="0" y="0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B839116C-73F4-874E-9598-7EE5F3B7BB58}"/>
                </a:ext>
              </a:extLst>
            </p:cNvPr>
            <p:cNvSpPr/>
            <p:nvPr/>
          </p:nvSpPr>
          <p:spPr>
            <a:xfrm>
              <a:off x="5932251" y="3265450"/>
              <a:ext cx="327278" cy="327278"/>
            </a:xfrm>
            <a:custGeom>
              <a:avLst/>
              <a:gdLst>
                <a:gd name="connsiteX0" fmla="*/ 327279 w 327279"/>
                <a:gd name="connsiteY0" fmla="*/ 163544 h 327279"/>
                <a:gd name="connsiteX1" fmla="*/ 163735 w 327279"/>
                <a:gd name="connsiteY1" fmla="*/ 327279 h 327279"/>
                <a:gd name="connsiteX2" fmla="*/ 0 w 327279"/>
                <a:gd name="connsiteY2" fmla="*/ 163735 h 327279"/>
                <a:gd name="connsiteX3" fmla="*/ 163544 w 327279"/>
                <a:gd name="connsiteY3" fmla="*/ 0 h 327279"/>
                <a:gd name="connsiteX4" fmla="*/ 163735 w 327279"/>
                <a:gd name="connsiteY4" fmla="*/ 0 h 327279"/>
                <a:gd name="connsiteX5" fmla="*/ 327279 w 327279"/>
                <a:gd name="connsiteY5" fmla="*/ 163544 h 3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279" h="327279">
                  <a:moveTo>
                    <a:pt x="327279" y="163544"/>
                  </a:moveTo>
                  <a:cubicBezTo>
                    <a:pt x="327336" y="253918"/>
                    <a:pt x="254108" y="327222"/>
                    <a:pt x="163735" y="327279"/>
                  </a:cubicBezTo>
                  <a:cubicBezTo>
                    <a:pt x="73362" y="327336"/>
                    <a:pt x="57" y="254108"/>
                    <a:pt x="0" y="163735"/>
                  </a:cubicBezTo>
                  <a:cubicBezTo>
                    <a:pt x="-48" y="73362"/>
                    <a:pt x="73171" y="57"/>
                    <a:pt x="163544" y="0"/>
                  </a:cubicBezTo>
                  <a:cubicBezTo>
                    <a:pt x="163611" y="0"/>
                    <a:pt x="163668" y="0"/>
                    <a:pt x="163735" y="0"/>
                  </a:cubicBezTo>
                  <a:cubicBezTo>
                    <a:pt x="254032" y="57"/>
                    <a:pt x="327222" y="73247"/>
                    <a:pt x="327279" y="163544"/>
                  </a:cubicBez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21A3CD53-EAB1-7946-8A8F-A823BB4013D9}"/>
                </a:ext>
              </a:extLst>
            </p:cNvPr>
            <p:cNvSpPr/>
            <p:nvPr/>
          </p:nvSpPr>
          <p:spPr>
            <a:xfrm>
              <a:off x="5069709" y="2402673"/>
              <a:ext cx="2052827" cy="2052807"/>
            </a:xfrm>
            <a:custGeom>
              <a:avLst/>
              <a:gdLst>
                <a:gd name="connsiteX0" fmla="*/ 1584063 w 2052832"/>
                <a:gd name="connsiteY0" fmla="*/ 1888048 h 2052809"/>
                <a:gd name="connsiteX1" fmla="*/ 1539390 w 2052832"/>
                <a:gd name="connsiteY1" fmla="*/ 1915289 h 2052809"/>
                <a:gd name="connsiteX2" fmla="*/ 137520 w 2052832"/>
                <a:gd name="connsiteY2" fmla="*/ 1539223 h 2052809"/>
                <a:gd name="connsiteX3" fmla="*/ 513596 w 2052832"/>
                <a:gd name="connsiteY3" fmla="*/ 137353 h 2052809"/>
                <a:gd name="connsiteX4" fmla="*/ 1539390 w 2052832"/>
                <a:gd name="connsiteY4" fmla="*/ 137353 h 2052809"/>
                <a:gd name="connsiteX5" fmla="*/ 1539390 w 2052832"/>
                <a:gd name="connsiteY5" fmla="*/ 137353 h 2052809"/>
                <a:gd name="connsiteX6" fmla="*/ 1932392 w 2052832"/>
                <a:gd name="connsiteY6" fmla="*/ 1508953 h 205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32" h="2052809">
                  <a:moveTo>
                    <a:pt x="1584063" y="1888048"/>
                  </a:moveTo>
                  <a:cubicBezTo>
                    <a:pt x="1569394" y="1897573"/>
                    <a:pt x="1554535" y="1906622"/>
                    <a:pt x="1539390" y="1915289"/>
                  </a:cubicBezTo>
                  <a:cubicBezTo>
                    <a:pt x="1048424" y="2198554"/>
                    <a:pt x="420793" y="2030180"/>
                    <a:pt x="137520" y="1539223"/>
                  </a:cubicBezTo>
                  <a:cubicBezTo>
                    <a:pt x="-145744" y="1048257"/>
                    <a:pt x="22629" y="420617"/>
                    <a:pt x="513596" y="137353"/>
                  </a:cubicBezTo>
                  <a:cubicBezTo>
                    <a:pt x="831007" y="-45784"/>
                    <a:pt x="1221979" y="-45784"/>
                    <a:pt x="1539390" y="137353"/>
                  </a:cubicBezTo>
                  <a:lnTo>
                    <a:pt x="1539390" y="137353"/>
                  </a:lnTo>
                  <a:cubicBezTo>
                    <a:pt x="2018403" y="414102"/>
                    <a:pt x="2192158" y="1020521"/>
                    <a:pt x="1932392" y="1508953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3C6ACB04-1E7D-A640-80BC-10766743471E}"/>
                </a:ext>
              </a:extLst>
            </p:cNvPr>
            <p:cNvSpPr/>
            <p:nvPr/>
          </p:nvSpPr>
          <p:spPr>
            <a:xfrm>
              <a:off x="4985732" y="2318507"/>
              <a:ext cx="2221923" cy="2222044"/>
            </a:xfrm>
            <a:custGeom>
              <a:avLst/>
              <a:gdLst>
                <a:gd name="connsiteX0" fmla="*/ 1722905 w 2221928"/>
                <a:gd name="connsiteY0" fmla="*/ 2038223 h 2222047"/>
                <a:gd name="connsiteX1" fmla="*/ 183827 w 2221928"/>
                <a:gd name="connsiteY1" fmla="*/ 1722907 h 2222047"/>
                <a:gd name="connsiteX2" fmla="*/ 499143 w 2221928"/>
                <a:gd name="connsiteY2" fmla="*/ 183820 h 2222047"/>
                <a:gd name="connsiteX3" fmla="*/ 2038221 w 2221928"/>
                <a:gd name="connsiteY3" fmla="*/ 499145 h 2222047"/>
                <a:gd name="connsiteX4" fmla="*/ 2085522 w 2221928"/>
                <a:gd name="connsiteY4" fmla="*/ 1644364 h 22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1928" h="2222047">
                  <a:moveTo>
                    <a:pt x="1722905" y="2038223"/>
                  </a:moveTo>
                  <a:cubicBezTo>
                    <a:pt x="1210822" y="2376161"/>
                    <a:pt x="521755" y="2234981"/>
                    <a:pt x="183827" y="1722907"/>
                  </a:cubicBezTo>
                  <a:cubicBezTo>
                    <a:pt x="-154110" y="1210824"/>
                    <a:pt x="-12941" y="521757"/>
                    <a:pt x="499143" y="183820"/>
                  </a:cubicBezTo>
                  <a:cubicBezTo>
                    <a:pt x="1011226" y="-154108"/>
                    <a:pt x="1700293" y="-12938"/>
                    <a:pt x="2038221" y="499145"/>
                  </a:cubicBezTo>
                  <a:cubicBezTo>
                    <a:pt x="2264916" y="842645"/>
                    <a:pt x="2283118" y="1283338"/>
                    <a:pt x="2085522" y="1644364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9FB21157-20E7-494A-982D-92B6BD5FAECD}"/>
                </a:ext>
              </a:extLst>
            </p:cNvPr>
            <p:cNvSpPr/>
            <p:nvPr/>
          </p:nvSpPr>
          <p:spPr>
            <a:xfrm>
              <a:off x="6693965" y="3962869"/>
              <a:ext cx="370902" cy="370902"/>
            </a:xfrm>
            <a:custGeom>
              <a:avLst/>
              <a:gdLst>
                <a:gd name="connsiteX0" fmla="*/ 370904 w 370903"/>
                <a:gd name="connsiteY0" fmla="*/ 185452 h 370903"/>
                <a:gd name="connsiteX1" fmla="*/ 185452 w 370903"/>
                <a:gd name="connsiteY1" fmla="*/ 370904 h 370903"/>
                <a:gd name="connsiteX2" fmla="*/ 0 w 370903"/>
                <a:gd name="connsiteY2" fmla="*/ 185452 h 370903"/>
                <a:gd name="connsiteX3" fmla="*/ 185452 w 370903"/>
                <a:gd name="connsiteY3" fmla="*/ 0 h 370903"/>
                <a:gd name="connsiteX4" fmla="*/ 185547 w 370903"/>
                <a:gd name="connsiteY4" fmla="*/ 0 h 370903"/>
                <a:gd name="connsiteX5" fmla="*/ 370904 w 370903"/>
                <a:gd name="connsiteY5" fmla="*/ 185452 h 37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903" h="370903">
                  <a:moveTo>
                    <a:pt x="370904" y="185452"/>
                  </a:moveTo>
                  <a:cubicBezTo>
                    <a:pt x="370904" y="287874"/>
                    <a:pt x="287874" y="370904"/>
                    <a:pt x="185452" y="370904"/>
                  </a:cubicBezTo>
                  <a:cubicBezTo>
                    <a:pt x="83030" y="370904"/>
                    <a:pt x="0" y="287874"/>
                    <a:pt x="0" y="185452"/>
                  </a:cubicBezTo>
                  <a:cubicBezTo>
                    <a:pt x="0" y="83030"/>
                    <a:pt x="83030" y="0"/>
                    <a:pt x="185452" y="0"/>
                  </a:cubicBezTo>
                  <a:cubicBezTo>
                    <a:pt x="185480" y="0"/>
                    <a:pt x="185518" y="0"/>
                    <a:pt x="185547" y="0"/>
                  </a:cubicBezTo>
                  <a:cubicBezTo>
                    <a:pt x="287931" y="57"/>
                    <a:pt x="370904" y="83068"/>
                    <a:pt x="370904" y="185452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43D73370-9970-514A-8EB0-ACC31A971D0E}"/>
                </a:ext>
              </a:extLst>
            </p:cNvPr>
            <p:cNvSpPr/>
            <p:nvPr/>
          </p:nvSpPr>
          <p:spPr>
            <a:xfrm>
              <a:off x="6611946" y="3880670"/>
              <a:ext cx="536182" cy="536236"/>
            </a:xfrm>
            <a:custGeom>
              <a:avLst/>
              <a:gdLst>
                <a:gd name="connsiteX0" fmla="*/ 459310 w 536182"/>
                <a:gd name="connsiteY0" fmla="*/ 82198 h 536237"/>
                <a:gd name="connsiteX1" fmla="*/ 456823 w 536182"/>
                <a:gd name="connsiteY1" fmla="*/ 459359 h 536237"/>
                <a:gd name="connsiteX2" fmla="*/ 98312 w 536182"/>
                <a:gd name="connsiteY2" fmla="*/ 474056 h 536237"/>
                <a:gd name="connsiteX3" fmla="*/ 41829 w 536182"/>
                <a:gd name="connsiteY3" fmla="*/ 410048 h 536237"/>
                <a:gd name="connsiteX4" fmla="*/ 123391 w 536182"/>
                <a:gd name="connsiteY4" fmla="*/ 41802 h 536237"/>
                <a:gd name="connsiteX5" fmla="*/ 459310 w 536182"/>
                <a:gd name="connsiteY5" fmla="*/ 82198 h 53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82" h="536237">
                  <a:moveTo>
                    <a:pt x="459310" y="82198"/>
                  </a:moveTo>
                  <a:cubicBezTo>
                    <a:pt x="562770" y="187039"/>
                    <a:pt x="561656" y="355899"/>
                    <a:pt x="456823" y="459359"/>
                  </a:cubicBezTo>
                  <a:cubicBezTo>
                    <a:pt x="358964" y="555933"/>
                    <a:pt x="203744" y="562296"/>
                    <a:pt x="98312" y="474056"/>
                  </a:cubicBezTo>
                  <a:cubicBezTo>
                    <a:pt x="76243" y="455816"/>
                    <a:pt x="57173" y="434223"/>
                    <a:pt x="41829" y="410048"/>
                  </a:cubicBezTo>
                  <a:cubicBezTo>
                    <a:pt x="-37334" y="285833"/>
                    <a:pt x="-824" y="120964"/>
                    <a:pt x="123391" y="41802"/>
                  </a:cubicBezTo>
                  <a:cubicBezTo>
                    <a:pt x="230662" y="-26568"/>
                    <a:pt x="371298" y="-9661"/>
                    <a:pt x="459310" y="82198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09" name="Полилиния 108">
              <a:extLst>
                <a:ext uri="{FF2B5EF4-FFF2-40B4-BE49-F238E27FC236}">
                  <a16:creationId xmlns:a16="http://schemas.microsoft.com/office/drawing/2014/main" id="{65CD8EF5-5C9E-D84A-A5DD-EB9496EAD95F}"/>
                </a:ext>
              </a:extLst>
            </p:cNvPr>
            <p:cNvSpPr/>
            <p:nvPr/>
          </p:nvSpPr>
          <p:spPr>
            <a:xfrm>
              <a:off x="6752938" y="4038124"/>
              <a:ext cx="227265" cy="237743"/>
            </a:xfrm>
            <a:custGeom>
              <a:avLst/>
              <a:gdLst>
                <a:gd name="connsiteX0" fmla="*/ 107442 w 227266"/>
                <a:gd name="connsiteY0" fmla="*/ 237744 h 237743"/>
                <a:gd name="connsiteX1" fmla="*/ 0 w 227266"/>
                <a:gd name="connsiteY1" fmla="*/ 89535 h 237743"/>
                <a:gd name="connsiteX2" fmla="*/ 30766 w 227266"/>
                <a:gd name="connsiteY2" fmla="*/ 67151 h 237743"/>
                <a:gd name="connsiteX3" fmla="*/ 102870 w 227266"/>
                <a:gd name="connsiteY3" fmla="*/ 166688 h 237743"/>
                <a:gd name="connsiteX4" fmla="*/ 193929 w 227266"/>
                <a:gd name="connsiteY4" fmla="*/ 0 h 237743"/>
                <a:gd name="connsiteX5" fmla="*/ 227266 w 227266"/>
                <a:gd name="connsiteY5" fmla="*/ 18192 h 237743"/>
                <a:gd name="connsiteX6" fmla="*/ 107442 w 227266"/>
                <a:gd name="connsiteY6" fmla="*/ 237744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266" h="237743">
                  <a:moveTo>
                    <a:pt x="107442" y="237744"/>
                  </a:moveTo>
                  <a:lnTo>
                    <a:pt x="0" y="89535"/>
                  </a:lnTo>
                  <a:lnTo>
                    <a:pt x="30766" y="67151"/>
                  </a:lnTo>
                  <a:lnTo>
                    <a:pt x="102870" y="166688"/>
                  </a:lnTo>
                  <a:lnTo>
                    <a:pt x="193929" y="0"/>
                  </a:lnTo>
                  <a:lnTo>
                    <a:pt x="227266" y="18192"/>
                  </a:lnTo>
                  <a:lnTo>
                    <a:pt x="107442" y="237744"/>
                  </a:ln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</p:grpSp>
      <p:grpSp>
        <p:nvGrpSpPr>
          <p:cNvPr id="110" name="Рисунок 579">
            <a:extLst>
              <a:ext uri="{FF2B5EF4-FFF2-40B4-BE49-F238E27FC236}">
                <a16:creationId xmlns:a16="http://schemas.microsoft.com/office/drawing/2014/main" id="{1FE472B5-3337-AC4B-B85B-DA64008BC441}"/>
              </a:ext>
            </a:extLst>
          </p:cNvPr>
          <p:cNvGrpSpPr/>
          <p:nvPr/>
        </p:nvGrpSpPr>
        <p:grpSpPr>
          <a:xfrm>
            <a:off x="322096" y="1487479"/>
            <a:ext cx="630268" cy="630268"/>
            <a:chOff x="4984524" y="2317525"/>
            <a:chExt cx="2222943" cy="2222942"/>
          </a:xfrm>
        </p:grpSpPr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43680850-1C8B-3B4D-8EFA-261CE09A1829}"/>
                </a:ext>
              </a:extLst>
            </p:cNvPr>
            <p:cNvSpPr/>
            <p:nvPr/>
          </p:nvSpPr>
          <p:spPr>
            <a:xfrm>
              <a:off x="4984524" y="2317525"/>
              <a:ext cx="2222943" cy="2222942"/>
            </a:xfrm>
            <a:custGeom>
              <a:avLst/>
              <a:gdLst>
                <a:gd name="connsiteX0" fmla="*/ 1111472 w 2222944"/>
                <a:gd name="connsiteY0" fmla="*/ 0 h 2222944"/>
                <a:gd name="connsiteX1" fmla="*/ 2222945 w 2222944"/>
                <a:gd name="connsiteY1" fmla="*/ 1111472 h 2222944"/>
                <a:gd name="connsiteX2" fmla="*/ 1111472 w 2222944"/>
                <a:gd name="connsiteY2" fmla="*/ 2222945 h 2222944"/>
                <a:gd name="connsiteX3" fmla="*/ 0 w 2222944"/>
                <a:gd name="connsiteY3" fmla="*/ 1111472 h 2222944"/>
                <a:gd name="connsiteX4" fmla="*/ 1111472 w 2222944"/>
                <a:gd name="connsiteY4" fmla="*/ 0 h 2222944"/>
                <a:gd name="connsiteX5" fmla="*/ 2137696 w 2222944"/>
                <a:gd name="connsiteY5" fmla="*/ 1111472 h 2222944"/>
                <a:gd name="connsiteX6" fmla="*/ 1111472 w 2222944"/>
                <a:gd name="connsiteY6" fmla="*/ 85249 h 2222944"/>
                <a:gd name="connsiteX7" fmla="*/ 85249 w 2222944"/>
                <a:gd name="connsiteY7" fmla="*/ 1111472 h 2222944"/>
                <a:gd name="connsiteX8" fmla="*/ 1111472 w 2222944"/>
                <a:gd name="connsiteY8" fmla="*/ 2137696 h 2222944"/>
                <a:gd name="connsiteX9" fmla="*/ 2137696 w 2222944"/>
                <a:gd name="connsiteY9" fmla="*/ 1111472 h 22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2944" h="2222944">
                  <a:moveTo>
                    <a:pt x="1111472" y="0"/>
                  </a:moveTo>
                  <a:cubicBezTo>
                    <a:pt x="1725321" y="0"/>
                    <a:pt x="2222945" y="497624"/>
                    <a:pt x="2222945" y="1111472"/>
                  </a:cubicBezTo>
                  <a:cubicBezTo>
                    <a:pt x="2222945" y="1725321"/>
                    <a:pt x="1725321" y="2222945"/>
                    <a:pt x="1111472" y="2222945"/>
                  </a:cubicBezTo>
                  <a:cubicBezTo>
                    <a:pt x="497624" y="2222945"/>
                    <a:pt x="0" y="1725321"/>
                    <a:pt x="0" y="1111472"/>
                  </a:cubicBezTo>
                  <a:cubicBezTo>
                    <a:pt x="0" y="497624"/>
                    <a:pt x="497624" y="0"/>
                    <a:pt x="1111472" y="0"/>
                  </a:cubicBezTo>
                  <a:close/>
                  <a:moveTo>
                    <a:pt x="2137696" y="1111472"/>
                  </a:moveTo>
                  <a:cubicBezTo>
                    <a:pt x="2137696" y="544706"/>
                    <a:pt x="1678238" y="85249"/>
                    <a:pt x="1111472" y="85249"/>
                  </a:cubicBezTo>
                  <a:cubicBezTo>
                    <a:pt x="544706" y="85249"/>
                    <a:pt x="85249" y="544706"/>
                    <a:pt x="85249" y="1111472"/>
                  </a:cubicBezTo>
                  <a:cubicBezTo>
                    <a:pt x="85249" y="1678238"/>
                    <a:pt x="544706" y="2137696"/>
                    <a:pt x="1111472" y="2137696"/>
                  </a:cubicBezTo>
                  <a:cubicBezTo>
                    <a:pt x="1678238" y="2137696"/>
                    <a:pt x="2137696" y="1678238"/>
                    <a:pt x="2137696" y="11114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6B1AD400-1315-CB4C-A3A3-E69CAF751F81}"/>
                </a:ext>
              </a:extLst>
            </p:cNvPr>
            <p:cNvSpPr/>
            <p:nvPr/>
          </p:nvSpPr>
          <p:spPr>
            <a:xfrm>
              <a:off x="5069773" y="2402774"/>
              <a:ext cx="2052446" cy="2052445"/>
            </a:xfrm>
            <a:custGeom>
              <a:avLst/>
              <a:gdLst>
                <a:gd name="connsiteX0" fmla="*/ 1026224 w 2052446"/>
                <a:gd name="connsiteY0" fmla="*/ 0 h 2052446"/>
                <a:gd name="connsiteX1" fmla="*/ 2052447 w 2052446"/>
                <a:gd name="connsiteY1" fmla="*/ 1026224 h 2052446"/>
                <a:gd name="connsiteX2" fmla="*/ 1026224 w 2052446"/>
                <a:gd name="connsiteY2" fmla="*/ 2052447 h 2052446"/>
                <a:gd name="connsiteX3" fmla="*/ 0 w 2052446"/>
                <a:gd name="connsiteY3" fmla="*/ 1026224 h 2052446"/>
                <a:gd name="connsiteX4" fmla="*/ 1026224 w 2052446"/>
                <a:gd name="connsiteY4" fmla="*/ 0 h 2052446"/>
                <a:gd name="connsiteX5" fmla="*/ 1746218 w 2052446"/>
                <a:gd name="connsiteY5" fmla="*/ 1266254 h 2052446"/>
                <a:gd name="connsiteX6" fmla="*/ 1746218 w 2052446"/>
                <a:gd name="connsiteY6" fmla="*/ 786194 h 2052446"/>
                <a:gd name="connsiteX7" fmla="*/ 306229 w 2052446"/>
                <a:gd name="connsiteY7" fmla="*/ 786194 h 2052446"/>
                <a:gd name="connsiteX8" fmla="*/ 306229 w 2052446"/>
                <a:gd name="connsiteY8" fmla="*/ 1266254 h 205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446" h="2052446">
                  <a:moveTo>
                    <a:pt x="1026224" y="0"/>
                  </a:moveTo>
                  <a:cubicBezTo>
                    <a:pt x="1592990" y="0"/>
                    <a:pt x="2052447" y="459457"/>
                    <a:pt x="2052447" y="1026224"/>
                  </a:cubicBezTo>
                  <a:cubicBezTo>
                    <a:pt x="2052447" y="1592990"/>
                    <a:pt x="1592990" y="2052447"/>
                    <a:pt x="1026224" y="2052447"/>
                  </a:cubicBezTo>
                  <a:cubicBezTo>
                    <a:pt x="459457" y="2052447"/>
                    <a:pt x="0" y="1592990"/>
                    <a:pt x="0" y="1026224"/>
                  </a:cubicBezTo>
                  <a:cubicBezTo>
                    <a:pt x="0" y="459457"/>
                    <a:pt x="459457" y="0"/>
                    <a:pt x="1026224" y="0"/>
                  </a:cubicBezTo>
                  <a:close/>
                  <a:moveTo>
                    <a:pt x="1746218" y="1266254"/>
                  </a:moveTo>
                  <a:lnTo>
                    <a:pt x="1746218" y="786194"/>
                  </a:lnTo>
                  <a:lnTo>
                    <a:pt x="306229" y="786194"/>
                  </a:lnTo>
                  <a:lnTo>
                    <a:pt x="306229" y="1266254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FB9E2583-9D4E-F64B-919A-EAE479076F47}"/>
                </a:ext>
              </a:extLst>
            </p:cNvPr>
            <p:cNvSpPr/>
            <p:nvPr/>
          </p:nvSpPr>
          <p:spPr>
            <a:xfrm>
              <a:off x="5376002" y="3188968"/>
              <a:ext cx="1439989" cy="480059"/>
            </a:xfrm>
            <a:custGeom>
              <a:avLst/>
              <a:gdLst>
                <a:gd name="connsiteX0" fmla="*/ 0 w 1439989"/>
                <a:gd name="connsiteY0" fmla="*/ 0 h 480059"/>
                <a:gd name="connsiteX1" fmla="*/ 1439990 w 1439989"/>
                <a:gd name="connsiteY1" fmla="*/ 0 h 480059"/>
                <a:gd name="connsiteX2" fmla="*/ 1439990 w 1439989"/>
                <a:gd name="connsiteY2" fmla="*/ 480060 h 480059"/>
                <a:gd name="connsiteX3" fmla="*/ 0 w 1439989"/>
                <a:gd name="connsiteY3" fmla="*/ 480060 h 48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989" h="480059">
                  <a:moveTo>
                    <a:pt x="0" y="0"/>
                  </a:moveTo>
                  <a:lnTo>
                    <a:pt x="1439990" y="0"/>
                  </a:lnTo>
                  <a:lnTo>
                    <a:pt x="1439990" y="48006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4" name="Полилиния 113">
              <a:extLst>
                <a:ext uri="{FF2B5EF4-FFF2-40B4-BE49-F238E27FC236}">
                  <a16:creationId xmlns:a16="http://schemas.microsoft.com/office/drawing/2014/main" id="{E336A4E4-48BB-6F43-A082-D246DE3AEDF4}"/>
                </a:ext>
              </a:extLst>
            </p:cNvPr>
            <p:cNvSpPr/>
            <p:nvPr/>
          </p:nvSpPr>
          <p:spPr>
            <a:xfrm>
              <a:off x="5069773" y="2402774"/>
              <a:ext cx="2052446" cy="2052445"/>
            </a:xfrm>
            <a:custGeom>
              <a:avLst/>
              <a:gdLst>
                <a:gd name="connsiteX0" fmla="*/ 2052447 w 2052447"/>
                <a:gd name="connsiteY0" fmla="*/ 1026224 h 2052447"/>
                <a:gd name="connsiteX1" fmla="*/ 1026223 w 2052447"/>
                <a:gd name="connsiteY1" fmla="*/ 2052447 h 2052447"/>
                <a:gd name="connsiteX2" fmla="*/ 0 w 2052447"/>
                <a:gd name="connsiteY2" fmla="*/ 1026223 h 2052447"/>
                <a:gd name="connsiteX3" fmla="*/ 1026223 w 2052447"/>
                <a:gd name="connsiteY3" fmla="*/ 0 h 2052447"/>
                <a:gd name="connsiteX4" fmla="*/ 2052447 w 2052447"/>
                <a:gd name="connsiteY4" fmla="*/ 1026224 h 205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447" h="2052447">
                  <a:moveTo>
                    <a:pt x="2052447" y="1026224"/>
                  </a:moveTo>
                  <a:cubicBezTo>
                    <a:pt x="2052447" y="1592991"/>
                    <a:pt x="1592991" y="2052447"/>
                    <a:pt x="1026223" y="2052447"/>
                  </a:cubicBezTo>
                  <a:cubicBezTo>
                    <a:pt x="459456" y="2052447"/>
                    <a:pt x="0" y="1592991"/>
                    <a:pt x="0" y="1026223"/>
                  </a:cubicBezTo>
                  <a:cubicBezTo>
                    <a:pt x="0" y="459456"/>
                    <a:pt x="459456" y="0"/>
                    <a:pt x="1026223" y="0"/>
                  </a:cubicBezTo>
                  <a:cubicBezTo>
                    <a:pt x="1592991" y="0"/>
                    <a:pt x="2052447" y="459456"/>
                    <a:pt x="2052447" y="1026224"/>
                  </a:cubicBez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1AEA49C7-6680-DA42-BC6E-5B808D2FA597}"/>
                </a:ext>
              </a:extLst>
            </p:cNvPr>
            <p:cNvSpPr/>
            <p:nvPr/>
          </p:nvSpPr>
          <p:spPr>
            <a:xfrm>
              <a:off x="4984524" y="2317525"/>
              <a:ext cx="2222943" cy="2222942"/>
            </a:xfrm>
            <a:custGeom>
              <a:avLst/>
              <a:gdLst>
                <a:gd name="connsiteX0" fmla="*/ 2222945 w 2222944"/>
                <a:gd name="connsiteY0" fmla="*/ 1111472 h 2222944"/>
                <a:gd name="connsiteX1" fmla="*/ 1111472 w 2222944"/>
                <a:gd name="connsiteY1" fmla="*/ 2222945 h 2222944"/>
                <a:gd name="connsiteX2" fmla="*/ 0 w 2222944"/>
                <a:gd name="connsiteY2" fmla="*/ 1111472 h 2222944"/>
                <a:gd name="connsiteX3" fmla="*/ 1111472 w 2222944"/>
                <a:gd name="connsiteY3" fmla="*/ 0 h 2222944"/>
                <a:gd name="connsiteX4" fmla="*/ 2222945 w 2222944"/>
                <a:gd name="connsiteY4" fmla="*/ 1111472 h 22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2944" h="2222944">
                  <a:moveTo>
                    <a:pt x="2222945" y="1111472"/>
                  </a:moveTo>
                  <a:cubicBezTo>
                    <a:pt x="2222945" y="1725321"/>
                    <a:pt x="1725321" y="2222945"/>
                    <a:pt x="1111472" y="2222945"/>
                  </a:cubicBezTo>
                  <a:cubicBezTo>
                    <a:pt x="497623" y="2222945"/>
                    <a:pt x="0" y="1725321"/>
                    <a:pt x="0" y="1111472"/>
                  </a:cubicBezTo>
                  <a:cubicBezTo>
                    <a:pt x="0" y="497623"/>
                    <a:pt x="497623" y="0"/>
                    <a:pt x="1111472" y="0"/>
                  </a:cubicBezTo>
                  <a:cubicBezTo>
                    <a:pt x="1725321" y="0"/>
                    <a:pt x="2222945" y="497623"/>
                    <a:pt x="2222945" y="1111472"/>
                  </a:cubicBez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6" name="Полилиния 115">
              <a:extLst>
                <a:ext uri="{FF2B5EF4-FFF2-40B4-BE49-F238E27FC236}">
                  <a16:creationId xmlns:a16="http://schemas.microsoft.com/office/drawing/2014/main" id="{3FAD251E-2AD7-9B4B-AD4E-1ED8C6B37AE9}"/>
                </a:ext>
              </a:extLst>
            </p:cNvPr>
            <p:cNvSpPr/>
            <p:nvPr/>
          </p:nvSpPr>
          <p:spPr>
            <a:xfrm>
              <a:off x="5376005" y="3188970"/>
              <a:ext cx="1439989" cy="480059"/>
            </a:xfrm>
            <a:custGeom>
              <a:avLst/>
              <a:gdLst>
                <a:gd name="connsiteX0" fmla="*/ 0 w 1439989"/>
                <a:gd name="connsiteY0" fmla="*/ 0 h 480059"/>
                <a:gd name="connsiteX1" fmla="*/ 1439990 w 1439989"/>
                <a:gd name="connsiteY1" fmla="*/ 0 h 480059"/>
                <a:gd name="connsiteX2" fmla="*/ 1439990 w 1439989"/>
                <a:gd name="connsiteY2" fmla="*/ 480060 h 480059"/>
                <a:gd name="connsiteX3" fmla="*/ 0 w 1439989"/>
                <a:gd name="connsiteY3" fmla="*/ 480060 h 48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989" h="480059">
                  <a:moveTo>
                    <a:pt x="0" y="0"/>
                  </a:moveTo>
                  <a:lnTo>
                    <a:pt x="1439990" y="0"/>
                  </a:lnTo>
                  <a:lnTo>
                    <a:pt x="1439990" y="480060"/>
                  </a:lnTo>
                  <a:lnTo>
                    <a:pt x="0" y="480060"/>
                  </a:ln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</p:grpSp>
      <p:grpSp>
        <p:nvGrpSpPr>
          <p:cNvPr id="117" name="Рисунок 809">
            <a:extLst>
              <a:ext uri="{FF2B5EF4-FFF2-40B4-BE49-F238E27FC236}">
                <a16:creationId xmlns:a16="http://schemas.microsoft.com/office/drawing/2014/main" id="{C26DFEF8-2B2A-D446-A927-B4238479719E}"/>
              </a:ext>
            </a:extLst>
          </p:cNvPr>
          <p:cNvGrpSpPr/>
          <p:nvPr/>
        </p:nvGrpSpPr>
        <p:grpSpPr>
          <a:xfrm>
            <a:off x="396117" y="2360095"/>
            <a:ext cx="696320" cy="625694"/>
            <a:chOff x="5005306" y="2288008"/>
            <a:chExt cx="2647236" cy="2378768"/>
          </a:xfrm>
        </p:grpSpPr>
        <p:sp>
          <p:nvSpPr>
            <p:cNvPr id="118" name="Полилиния 117">
              <a:extLst>
                <a:ext uri="{FF2B5EF4-FFF2-40B4-BE49-F238E27FC236}">
                  <a16:creationId xmlns:a16="http://schemas.microsoft.com/office/drawing/2014/main" id="{89CD7E89-47BF-864C-A024-106266697049}"/>
                </a:ext>
              </a:extLst>
            </p:cNvPr>
            <p:cNvSpPr/>
            <p:nvPr/>
          </p:nvSpPr>
          <p:spPr>
            <a:xfrm>
              <a:off x="7291865" y="4316334"/>
              <a:ext cx="360677" cy="350442"/>
            </a:xfrm>
            <a:custGeom>
              <a:avLst/>
              <a:gdLst>
                <a:gd name="connsiteX0" fmla="*/ 315183 w 360676"/>
                <a:gd name="connsiteY0" fmla="*/ 128873 h 350437"/>
                <a:gd name="connsiteX1" fmla="*/ 332089 w 360676"/>
                <a:gd name="connsiteY1" fmla="*/ 304943 h 350437"/>
                <a:gd name="connsiteX2" fmla="*/ 156020 w 360676"/>
                <a:gd name="connsiteY2" fmla="*/ 321850 h 350437"/>
                <a:gd name="connsiteX3" fmla="*/ 0 w 360676"/>
                <a:gd name="connsiteY3" fmla="*/ 192977 h 350437"/>
                <a:gd name="connsiteX4" fmla="*/ 0 w 360676"/>
                <a:gd name="connsiteY4" fmla="*/ 192977 h 350437"/>
                <a:gd name="connsiteX5" fmla="*/ 159068 w 360676"/>
                <a:gd name="connsiteY5" fmla="*/ 0 h 350437"/>
                <a:gd name="connsiteX6" fmla="*/ 159068 w 360676"/>
                <a:gd name="connsiteY6" fmla="*/ 0 h 35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676" h="350437">
                  <a:moveTo>
                    <a:pt x="315183" y="128873"/>
                  </a:moveTo>
                  <a:cubicBezTo>
                    <a:pt x="368475" y="172822"/>
                    <a:pt x="376038" y="251651"/>
                    <a:pt x="332089" y="304943"/>
                  </a:cubicBezTo>
                  <a:cubicBezTo>
                    <a:pt x="288141" y="358235"/>
                    <a:pt x="209312" y="365798"/>
                    <a:pt x="156020" y="321850"/>
                  </a:cubicBezTo>
                  <a:lnTo>
                    <a:pt x="0" y="192977"/>
                  </a:lnTo>
                  <a:lnTo>
                    <a:pt x="0" y="192977"/>
                  </a:lnTo>
                  <a:lnTo>
                    <a:pt x="159068" y="0"/>
                  </a:lnTo>
                  <a:lnTo>
                    <a:pt x="159068" y="0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5C9172EC-D477-A242-A2AF-97C2B51608BA}"/>
                </a:ext>
              </a:extLst>
            </p:cNvPr>
            <p:cNvSpPr/>
            <p:nvPr/>
          </p:nvSpPr>
          <p:spPr>
            <a:xfrm>
              <a:off x="7154038" y="4202223"/>
              <a:ext cx="296988" cy="307090"/>
            </a:xfrm>
            <a:custGeom>
              <a:avLst/>
              <a:gdLst>
                <a:gd name="connsiteX0" fmla="*/ 296990 w 296989"/>
                <a:gd name="connsiteY0" fmla="*/ 114014 h 307085"/>
                <a:gd name="connsiteX1" fmla="*/ 137922 w 296989"/>
                <a:gd name="connsiteY1" fmla="*/ 306991 h 307085"/>
                <a:gd name="connsiteX2" fmla="*/ 137827 w 296989"/>
                <a:gd name="connsiteY2" fmla="*/ 307086 h 307085"/>
                <a:gd name="connsiteX3" fmla="*/ 0 w 296989"/>
                <a:gd name="connsiteY3" fmla="*/ 193167 h 307085"/>
                <a:gd name="connsiteX4" fmla="*/ 159163 w 296989"/>
                <a:gd name="connsiteY4" fmla="*/ 0 h 307085"/>
                <a:gd name="connsiteX5" fmla="*/ 296990 w 296989"/>
                <a:gd name="connsiteY5" fmla="*/ 114014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989" h="307085">
                  <a:moveTo>
                    <a:pt x="296990" y="114014"/>
                  </a:moveTo>
                  <a:lnTo>
                    <a:pt x="137922" y="306991"/>
                  </a:lnTo>
                  <a:lnTo>
                    <a:pt x="137827" y="307086"/>
                  </a:lnTo>
                  <a:lnTo>
                    <a:pt x="0" y="193167"/>
                  </a:lnTo>
                  <a:lnTo>
                    <a:pt x="159163" y="0"/>
                  </a:lnTo>
                  <a:lnTo>
                    <a:pt x="296990" y="114014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C0DD8385-E840-B74B-B716-E2FBA0C0CAD3}"/>
                </a:ext>
              </a:extLst>
            </p:cNvPr>
            <p:cNvSpPr/>
            <p:nvPr/>
          </p:nvSpPr>
          <p:spPr>
            <a:xfrm>
              <a:off x="6562727" y="3714820"/>
              <a:ext cx="750475" cy="680573"/>
            </a:xfrm>
            <a:custGeom>
              <a:avLst/>
              <a:gdLst>
                <a:gd name="connsiteX0" fmla="*/ 750475 w 750474"/>
                <a:gd name="connsiteY0" fmla="*/ 487394 h 680561"/>
                <a:gd name="connsiteX1" fmla="*/ 591312 w 750474"/>
                <a:gd name="connsiteY1" fmla="*/ 680561 h 680561"/>
                <a:gd name="connsiteX2" fmla="*/ 0 w 750474"/>
                <a:gd name="connsiteY2" fmla="*/ 192214 h 680561"/>
                <a:gd name="connsiteX3" fmla="*/ 0 w 750474"/>
                <a:gd name="connsiteY3" fmla="*/ 192214 h 680561"/>
                <a:gd name="connsiteX4" fmla="*/ 160687 w 750474"/>
                <a:gd name="connsiteY4" fmla="*/ 0 h 680561"/>
                <a:gd name="connsiteX5" fmla="*/ 160687 w 750474"/>
                <a:gd name="connsiteY5" fmla="*/ 0 h 6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0474" h="680561">
                  <a:moveTo>
                    <a:pt x="750475" y="487394"/>
                  </a:moveTo>
                  <a:lnTo>
                    <a:pt x="591312" y="680561"/>
                  </a:lnTo>
                  <a:lnTo>
                    <a:pt x="0" y="192214"/>
                  </a:lnTo>
                  <a:lnTo>
                    <a:pt x="0" y="192214"/>
                  </a:lnTo>
                  <a:cubicBezTo>
                    <a:pt x="61960" y="135655"/>
                    <a:pt x="116005" y="70999"/>
                    <a:pt x="160687" y="0"/>
                  </a:cubicBezTo>
                  <a:lnTo>
                    <a:pt x="160687" y="0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E0CC6DFB-93FC-7147-B3BD-71F5AD120FEE}"/>
                </a:ext>
              </a:extLst>
            </p:cNvPr>
            <p:cNvSpPr/>
            <p:nvPr/>
          </p:nvSpPr>
          <p:spPr>
            <a:xfrm>
              <a:off x="5006744" y="2288008"/>
              <a:ext cx="1859220" cy="1859537"/>
            </a:xfrm>
            <a:custGeom>
              <a:avLst/>
              <a:gdLst>
                <a:gd name="connsiteX0" fmla="*/ 1145740 w 1859219"/>
                <a:gd name="connsiteY0" fmla="*/ 1710632 h 1859505"/>
                <a:gd name="connsiteX1" fmla="*/ 1174887 w 1859219"/>
                <a:gd name="connsiteY1" fmla="*/ 1702059 h 1859505"/>
                <a:gd name="connsiteX2" fmla="*/ 1340527 w 1859219"/>
                <a:gd name="connsiteY2" fmla="*/ 1628050 h 1859505"/>
                <a:gd name="connsiteX3" fmla="*/ 1341289 w 1859219"/>
                <a:gd name="connsiteY3" fmla="*/ 1627574 h 1859505"/>
                <a:gd name="connsiteX4" fmla="*/ 1427014 w 1859219"/>
                <a:gd name="connsiteY4" fmla="*/ 1569376 h 1859505"/>
                <a:gd name="connsiteX5" fmla="*/ 1427014 w 1859219"/>
                <a:gd name="connsiteY5" fmla="*/ 1569376 h 1859505"/>
                <a:gd name="connsiteX6" fmla="*/ 1569765 w 1859219"/>
                <a:gd name="connsiteY6" fmla="*/ 434139 h 1859505"/>
                <a:gd name="connsiteX7" fmla="*/ 434537 w 1859219"/>
                <a:gd name="connsiteY7" fmla="*/ 291388 h 1859505"/>
                <a:gd name="connsiteX8" fmla="*/ 136376 w 1859219"/>
                <a:gd name="connsiteY8" fmla="*/ 777087 h 1859505"/>
                <a:gd name="connsiteX9" fmla="*/ 125613 w 1859219"/>
                <a:gd name="connsiteY9" fmla="*/ 851667 h 1859505"/>
                <a:gd name="connsiteX10" fmla="*/ 138853 w 1859219"/>
                <a:gd name="connsiteY10" fmla="*/ 1095031 h 1859505"/>
                <a:gd name="connsiteX11" fmla="*/ 153616 w 1859219"/>
                <a:gd name="connsiteY11" fmla="*/ 1154944 h 1859505"/>
                <a:gd name="connsiteX12" fmla="*/ 427841 w 1859219"/>
                <a:gd name="connsiteY12" fmla="*/ 1564518 h 1859505"/>
                <a:gd name="connsiteX13" fmla="*/ 427841 w 1859219"/>
                <a:gd name="connsiteY13" fmla="*/ 1564518 h 1859505"/>
                <a:gd name="connsiteX14" fmla="*/ 1007247 w 1859219"/>
                <a:gd name="connsiteY14" fmla="*/ 1736540 h 1859505"/>
                <a:gd name="connsiteX15" fmla="*/ 1030393 w 1859219"/>
                <a:gd name="connsiteY15" fmla="*/ 1733968 h 1859505"/>
                <a:gd name="connsiteX16" fmla="*/ 1145740 w 1859219"/>
                <a:gd name="connsiteY16" fmla="*/ 1710632 h 1859505"/>
                <a:gd name="connsiteX17" fmla="*/ 1855067 w 1859219"/>
                <a:gd name="connsiteY17" fmla="*/ 842809 h 1859505"/>
                <a:gd name="connsiteX18" fmla="*/ 1016696 w 1859219"/>
                <a:gd name="connsiteY18" fmla="*/ 1855355 h 1859505"/>
                <a:gd name="connsiteX19" fmla="*/ 4150 w 1859219"/>
                <a:gd name="connsiteY19" fmla="*/ 1016983 h 1859505"/>
                <a:gd name="connsiteX20" fmla="*/ 840750 w 1859219"/>
                <a:gd name="connsiteY20" fmla="*/ 4609 h 1859505"/>
                <a:gd name="connsiteX21" fmla="*/ 1854324 w 1859219"/>
                <a:gd name="connsiteY21" fmla="*/ 834951 h 1859505"/>
                <a:gd name="connsiteX22" fmla="*/ 1855067 w 1859219"/>
                <a:gd name="connsiteY22" fmla="*/ 842809 h 185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9219" h="1859505">
                  <a:moveTo>
                    <a:pt x="1145740" y="1710632"/>
                  </a:moveTo>
                  <a:cubicBezTo>
                    <a:pt x="1155523" y="1707965"/>
                    <a:pt x="1165238" y="1705107"/>
                    <a:pt x="1174887" y="1702059"/>
                  </a:cubicBezTo>
                  <a:cubicBezTo>
                    <a:pt x="1232732" y="1683772"/>
                    <a:pt x="1288311" y="1658940"/>
                    <a:pt x="1340527" y="1628050"/>
                  </a:cubicBezTo>
                  <a:lnTo>
                    <a:pt x="1341289" y="1627574"/>
                  </a:lnTo>
                  <a:cubicBezTo>
                    <a:pt x="1371092" y="1610057"/>
                    <a:pt x="1399734" y="1590617"/>
                    <a:pt x="1427014" y="1569376"/>
                  </a:cubicBezTo>
                  <a:lnTo>
                    <a:pt x="1427014" y="1569376"/>
                  </a:lnTo>
                  <a:cubicBezTo>
                    <a:pt x="1779924" y="1295313"/>
                    <a:pt x="1843837" y="787050"/>
                    <a:pt x="1569765" y="434139"/>
                  </a:cubicBezTo>
                  <a:cubicBezTo>
                    <a:pt x="1295702" y="81238"/>
                    <a:pt x="787439" y="17325"/>
                    <a:pt x="434537" y="291388"/>
                  </a:cubicBezTo>
                  <a:cubicBezTo>
                    <a:pt x="279527" y="411765"/>
                    <a:pt x="173562" y="584386"/>
                    <a:pt x="136376" y="777087"/>
                  </a:cubicBezTo>
                  <a:cubicBezTo>
                    <a:pt x="131614" y="801661"/>
                    <a:pt x="128023" y="826521"/>
                    <a:pt x="125613" y="851667"/>
                  </a:cubicBezTo>
                  <a:cubicBezTo>
                    <a:pt x="117907" y="932992"/>
                    <a:pt x="122375" y="1015021"/>
                    <a:pt x="138853" y="1095031"/>
                  </a:cubicBezTo>
                  <a:cubicBezTo>
                    <a:pt x="143044" y="1115291"/>
                    <a:pt x="147968" y="1135255"/>
                    <a:pt x="153616" y="1154944"/>
                  </a:cubicBezTo>
                  <a:cubicBezTo>
                    <a:pt x="200146" y="1316688"/>
                    <a:pt x="296015" y="1459877"/>
                    <a:pt x="427841" y="1564518"/>
                  </a:cubicBezTo>
                  <a:lnTo>
                    <a:pt x="427841" y="1564518"/>
                  </a:lnTo>
                  <a:cubicBezTo>
                    <a:pt x="591357" y="1694830"/>
                    <a:pt x="799107" y="1756514"/>
                    <a:pt x="1007247" y="1736540"/>
                  </a:cubicBezTo>
                  <a:lnTo>
                    <a:pt x="1030393" y="1733968"/>
                  </a:lnTo>
                  <a:cubicBezTo>
                    <a:pt x="1069369" y="1729053"/>
                    <a:pt x="1107926" y="1721252"/>
                    <a:pt x="1145740" y="1710632"/>
                  </a:cubicBezTo>
                  <a:close/>
                  <a:moveTo>
                    <a:pt x="1855067" y="842809"/>
                  </a:moveTo>
                  <a:cubicBezTo>
                    <a:pt x="1903169" y="1353921"/>
                    <a:pt x="1527817" y="1807254"/>
                    <a:pt x="1016696" y="1855355"/>
                  </a:cubicBezTo>
                  <a:cubicBezTo>
                    <a:pt x="505584" y="1903447"/>
                    <a:pt x="52251" y="1528104"/>
                    <a:pt x="4150" y="1016983"/>
                  </a:cubicBezTo>
                  <a:cubicBezTo>
                    <a:pt x="-43875" y="506558"/>
                    <a:pt x="330420" y="53615"/>
                    <a:pt x="840750" y="4609"/>
                  </a:cubicBezTo>
                  <a:cubicBezTo>
                    <a:pt x="1349928" y="-45988"/>
                    <a:pt x="1803728" y="325773"/>
                    <a:pt x="1854324" y="834951"/>
                  </a:cubicBezTo>
                  <a:cubicBezTo>
                    <a:pt x="1854581" y="837570"/>
                    <a:pt x="1854829" y="840190"/>
                    <a:pt x="1855067" y="842809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2" name="Полилиния 121">
              <a:extLst>
                <a:ext uri="{FF2B5EF4-FFF2-40B4-BE49-F238E27FC236}">
                  <a16:creationId xmlns:a16="http://schemas.microsoft.com/office/drawing/2014/main" id="{DF3D3B74-6123-5846-808C-31946658782C}"/>
                </a:ext>
              </a:extLst>
            </p:cNvPr>
            <p:cNvSpPr/>
            <p:nvPr/>
          </p:nvSpPr>
          <p:spPr>
            <a:xfrm>
              <a:off x="5128312" y="2409940"/>
              <a:ext cx="1616299" cy="1617944"/>
            </a:xfrm>
            <a:custGeom>
              <a:avLst/>
              <a:gdLst>
                <a:gd name="connsiteX0" fmla="*/ 1612532 w 1616298"/>
                <a:gd name="connsiteY0" fmla="*/ 732308 h 1617916"/>
                <a:gd name="connsiteX1" fmla="*/ 1499184 w 1616298"/>
                <a:gd name="connsiteY1" fmla="*/ 1228656 h 1617916"/>
                <a:gd name="connsiteX2" fmla="*/ 1452035 w 1616298"/>
                <a:gd name="connsiteY2" fmla="*/ 1213511 h 1617916"/>
                <a:gd name="connsiteX3" fmla="*/ 1359928 w 1616298"/>
                <a:gd name="connsiteY3" fmla="*/ 1183983 h 1617916"/>
                <a:gd name="connsiteX4" fmla="*/ 1359928 w 1616298"/>
                <a:gd name="connsiteY4" fmla="*/ 1102926 h 1617916"/>
                <a:gd name="connsiteX5" fmla="*/ 1380312 w 1616298"/>
                <a:gd name="connsiteY5" fmla="*/ 1085685 h 1617916"/>
                <a:gd name="connsiteX6" fmla="*/ 1427937 w 1616298"/>
                <a:gd name="connsiteY6" fmla="*/ 970242 h 1617916"/>
                <a:gd name="connsiteX7" fmla="*/ 1427937 w 1616298"/>
                <a:gd name="connsiteY7" fmla="*/ 943191 h 1617916"/>
                <a:gd name="connsiteX8" fmla="*/ 1451654 w 1616298"/>
                <a:gd name="connsiteY8" fmla="*/ 919379 h 1617916"/>
                <a:gd name="connsiteX9" fmla="*/ 1451654 w 1616298"/>
                <a:gd name="connsiteY9" fmla="*/ 784219 h 1617916"/>
                <a:gd name="connsiteX10" fmla="*/ 1294111 w 1616298"/>
                <a:gd name="connsiteY10" fmla="*/ 626676 h 1617916"/>
                <a:gd name="connsiteX11" fmla="*/ 1234770 w 1616298"/>
                <a:gd name="connsiteY11" fmla="*/ 626676 h 1617916"/>
                <a:gd name="connsiteX12" fmla="*/ 1077226 w 1616298"/>
                <a:gd name="connsiteY12" fmla="*/ 784219 h 1617916"/>
                <a:gd name="connsiteX13" fmla="*/ 1077226 w 1616298"/>
                <a:gd name="connsiteY13" fmla="*/ 919760 h 1617916"/>
                <a:gd name="connsiteX14" fmla="*/ 1100944 w 1616298"/>
                <a:gd name="connsiteY14" fmla="*/ 943573 h 1617916"/>
                <a:gd name="connsiteX15" fmla="*/ 1100944 w 1616298"/>
                <a:gd name="connsiteY15" fmla="*/ 970624 h 1617916"/>
                <a:gd name="connsiteX16" fmla="*/ 1169333 w 1616298"/>
                <a:gd name="connsiteY16" fmla="*/ 1103307 h 1617916"/>
                <a:gd name="connsiteX17" fmla="*/ 1169333 w 1616298"/>
                <a:gd name="connsiteY17" fmla="*/ 1184365 h 1617916"/>
                <a:gd name="connsiteX18" fmla="*/ 1077226 w 1616298"/>
                <a:gd name="connsiteY18" fmla="*/ 1213892 h 1617916"/>
                <a:gd name="connsiteX19" fmla="*/ 936828 w 1616298"/>
                <a:gd name="connsiteY19" fmla="*/ 1258945 h 1617916"/>
                <a:gd name="connsiteX20" fmla="*/ 908253 w 1616298"/>
                <a:gd name="connsiteY20" fmla="*/ 1298283 h 1617916"/>
                <a:gd name="connsiteX21" fmla="*/ 908253 w 1616298"/>
                <a:gd name="connsiteY21" fmla="*/ 1611656 h 1617916"/>
                <a:gd name="connsiteX22" fmla="*/ 885107 w 1616298"/>
                <a:gd name="connsiteY22" fmla="*/ 1614228 h 1617916"/>
                <a:gd name="connsiteX23" fmla="*/ 305701 w 1616298"/>
                <a:gd name="connsiteY23" fmla="*/ 1442206 h 1617916"/>
                <a:gd name="connsiteX24" fmla="*/ 684415 w 1616298"/>
                <a:gd name="connsiteY24" fmla="*/ 1442206 h 1617916"/>
                <a:gd name="connsiteX25" fmla="*/ 684415 w 1616298"/>
                <a:gd name="connsiteY25" fmla="*/ 1034536 h 1617916"/>
                <a:gd name="connsiteX26" fmla="*/ 758996 w 1616298"/>
                <a:gd name="connsiteY26" fmla="*/ 1034536 h 1617916"/>
                <a:gd name="connsiteX27" fmla="*/ 684415 w 1616298"/>
                <a:gd name="connsiteY27" fmla="*/ 959955 h 1617916"/>
                <a:gd name="connsiteX28" fmla="*/ 29762 w 1616298"/>
                <a:gd name="connsiteY28" fmla="*/ 959955 h 1617916"/>
                <a:gd name="connsiteX29" fmla="*/ 16903 w 1616298"/>
                <a:gd name="connsiteY29" fmla="*/ 972814 h 1617916"/>
                <a:gd name="connsiteX30" fmla="*/ 3664 w 1616298"/>
                <a:gd name="connsiteY30" fmla="*/ 729450 h 1617916"/>
                <a:gd name="connsiteX31" fmla="*/ 649554 w 1616298"/>
                <a:gd name="connsiteY31" fmla="*/ 729450 h 1617916"/>
                <a:gd name="connsiteX32" fmla="*/ 791353 w 1616298"/>
                <a:gd name="connsiteY32" fmla="*/ 820252 h 1617916"/>
                <a:gd name="connsiteX33" fmla="*/ 882154 w 1616298"/>
                <a:gd name="connsiteY33" fmla="*/ 729450 h 1617916"/>
                <a:gd name="connsiteX34" fmla="*/ 980262 w 1616298"/>
                <a:gd name="connsiteY34" fmla="*/ 729450 h 1617916"/>
                <a:gd name="connsiteX35" fmla="*/ 980262 w 1616298"/>
                <a:gd name="connsiteY35" fmla="*/ 498088 h 1617916"/>
                <a:gd name="connsiteX36" fmla="*/ 955021 w 1616298"/>
                <a:gd name="connsiteY36" fmla="*/ 464751 h 1617916"/>
                <a:gd name="connsiteX37" fmla="*/ 843864 w 1616298"/>
                <a:gd name="connsiteY37" fmla="*/ 317494 h 1617916"/>
                <a:gd name="connsiteX38" fmla="*/ 801382 w 1616298"/>
                <a:gd name="connsiteY38" fmla="*/ 261392 h 1617916"/>
                <a:gd name="connsiteX39" fmla="*/ 759663 w 1616298"/>
                <a:gd name="connsiteY39" fmla="*/ 240628 h 1617916"/>
                <a:gd name="connsiteX40" fmla="*/ 577164 w 1616298"/>
                <a:gd name="connsiteY40" fmla="*/ 240628 h 1617916"/>
                <a:gd name="connsiteX41" fmla="*/ 577164 w 1616298"/>
                <a:gd name="connsiteY41" fmla="*/ 101658 h 1617916"/>
                <a:gd name="connsiteX42" fmla="*/ 420001 w 1616298"/>
                <a:gd name="connsiteY42" fmla="*/ 101658 h 1617916"/>
                <a:gd name="connsiteX43" fmla="*/ 418858 w 1616298"/>
                <a:gd name="connsiteY43" fmla="*/ 99657 h 1617916"/>
                <a:gd name="connsiteX44" fmla="*/ 1516653 w 1616298"/>
                <a:gd name="connsiteY44" fmla="*/ 420193 h 1617916"/>
                <a:gd name="connsiteX45" fmla="*/ 1612532 w 1616298"/>
                <a:gd name="connsiteY45" fmla="*/ 732308 h 161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16298" h="1617916">
                  <a:moveTo>
                    <a:pt x="1612532" y="732308"/>
                  </a:moveTo>
                  <a:cubicBezTo>
                    <a:pt x="1629343" y="905654"/>
                    <a:pt x="1589586" y="1079790"/>
                    <a:pt x="1499184" y="1228656"/>
                  </a:cubicBezTo>
                  <a:lnTo>
                    <a:pt x="1452035" y="1213511"/>
                  </a:lnTo>
                  <a:lnTo>
                    <a:pt x="1359928" y="1183983"/>
                  </a:lnTo>
                  <a:lnTo>
                    <a:pt x="1359928" y="1102926"/>
                  </a:lnTo>
                  <a:cubicBezTo>
                    <a:pt x="1367196" y="1097754"/>
                    <a:pt x="1374006" y="1091991"/>
                    <a:pt x="1380312" y="1085685"/>
                  </a:cubicBezTo>
                  <a:cubicBezTo>
                    <a:pt x="1410887" y="1055053"/>
                    <a:pt x="1428023" y="1013524"/>
                    <a:pt x="1427937" y="970242"/>
                  </a:cubicBezTo>
                  <a:lnTo>
                    <a:pt x="1427937" y="943191"/>
                  </a:lnTo>
                  <a:cubicBezTo>
                    <a:pt x="1441053" y="943134"/>
                    <a:pt x="1451654" y="932495"/>
                    <a:pt x="1451654" y="919379"/>
                  </a:cubicBezTo>
                  <a:lnTo>
                    <a:pt x="1451654" y="784219"/>
                  </a:lnTo>
                  <a:cubicBezTo>
                    <a:pt x="1451445" y="697294"/>
                    <a:pt x="1381036" y="626885"/>
                    <a:pt x="1294111" y="626676"/>
                  </a:cubicBezTo>
                  <a:lnTo>
                    <a:pt x="1234770" y="626676"/>
                  </a:lnTo>
                  <a:cubicBezTo>
                    <a:pt x="1147845" y="626885"/>
                    <a:pt x="1077436" y="697294"/>
                    <a:pt x="1077226" y="784219"/>
                  </a:cubicBezTo>
                  <a:lnTo>
                    <a:pt x="1077226" y="919760"/>
                  </a:lnTo>
                  <a:cubicBezTo>
                    <a:pt x="1077226" y="932876"/>
                    <a:pt x="1087828" y="943515"/>
                    <a:pt x="1100944" y="943573"/>
                  </a:cubicBezTo>
                  <a:lnTo>
                    <a:pt x="1100944" y="970624"/>
                  </a:lnTo>
                  <a:cubicBezTo>
                    <a:pt x="1101029" y="1023287"/>
                    <a:pt x="1126490" y="1072674"/>
                    <a:pt x="1169333" y="1103307"/>
                  </a:cubicBezTo>
                  <a:lnTo>
                    <a:pt x="1169333" y="1184365"/>
                  </a:lnTo>
                  <a:lnTo>
                    <a:pt x="1077226" y="1213892"/>
                  </a:lnTo>
                  <a:lnTo>
                    <a:pt x="936828" y="1258945"/>
                  </a:lnTo>
                  <a:cubicBezTo>
                    <a:pt x="919769" y="1264451"/>
                    <a:pt x="908215" y="1280358"/>
                    <a:pt x="908253" y="1298283"/>
                  </a:cubicBezTo>
                  <a:lnTo>
                    <a:pt x="908253" y="1611656"/>
                  </a:lnTo>
                  <a:lnTo>
                    <a:pt x="885107" y="1614228"/>
                  </a:lnTo>
                  <a:cubicBezTo>
                    <a:pt x="676967" y="1634202"/>
                    <a:pt x="469217" y="1572518"/>
                    <a:pt x="305701" y="1442206"/>
                  </a:cubicBezTo>
                  <a:lnTo>
                    <a:pt x="684415" y="1442206"/>
                  </a:lnTo>
                  <a:lnTo>
                    <a:pt x="684415" y="1034536"/>
                  </a:lnTo>
                  <a:lnTo>
                    <a:pt x="758996" y="1034536"/>
                  </a:lnTo>
                  <a:lnTo>
                    <a:pt x="684415" y="959955"/>
                  </a:lnTo>
                  <a:lnTo>
                    <a:pt x="29762" y="959955"/>
                  </a:lnTo>
                  <a:lnTo>
                    <a:pt x="16903" y="972814"/>
                  </a:lnTo>
                  <a:cubicBezTo>
                    <a:pt x="425" y="892804"/>
                    <a:pt x="-4042" y="810775"/>
                    <a:pt x="3664" y="729450"/>
                  </a:cubicBezTo>
                  <a:lnTo>
                    <a:pt x="649554" y="729450"/>
                  </a:lnTo>
                  <a:cubicBezTo>
                    <a:pt x="663632" y="793677"/>
                    <a:pt x="727125" y="834340"/>
                    <a:pt x="791353" y="820252"/>
                  </a:cubicBezTo>
                  <a:cubicBezTo>
                    <a:pt x="836749" y="810299"/>
                    <a:pt x="872201" y="774847"/>
                    <a:pt x="882154" y="729450"/>
                  </a:cubicBezTo>
                  <a:lnTo>
                    <a:pt x="980262" y="729450"/>
                  </a:lnTo>
                  <a:lnTo>
                    <a:pt x="980262" y="498088"/>
                  </a:lnTo>
                  <a:lnTo>
                    <a:pt x="955021" y="464751"/>
                  </a:lnTo>
                  <a:lnTo>
                    <a:pt x="843864" y="317494"/>
                  </a:lnTo>
                  <a:lnTo>
                    <a:pt x="801382" y="261392"/>
                  </a:lnTo>
                  <a:cubicBezTo>
                    <a:pt x="791486" y="248324"/>
                    <a:pt x="776055" y="240647"/>
                    <a:pt x="759663" y="240628"/>
                  </a:cubicBezTo>
                  <a:lnTo>
                    <a:pt x="577164" y="240628"/>
                  </a:lnTo>
                  <a:lnTo>
                    <a:pt x="577164" y="101658"/>
                  </a:lnTo>
                  <a:lnTo>
                    <a:pt x="420001" y="101658"/>
                  </a:lnTo>
                  <a:lnTo>
                    <a:pt x="418858" y="99657"/>
                  </a:lnTo>
                  <a:cubicBezTo>
                    <a:pt x="810517" y="-114979"/>
                    <a:pt x="1302016" y="28534"/>
                    <a:pt x="1516653" y="420193"/>
                  </a:cubicBezTo>
                  <a:cubicBezTo>
                    <a:pt x="1569507" y="516633"/>
                    <a:pt x="1602130" y="622837"/>
                    <a:pt x="1612532" y="7323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A3FC4F26-5024-674E-BF70-57A47A7863F6}"/>
                </a:ext>
              </a:extLst>
            </p:cNvPr>
            <p:cNvSpPr/>
            <p:nvPr/>
          </p:nvSpPr>
          <p:spPr>
            <a:xfrm>
              <a:off x="6419851" y="3623853"/>
              <a:ext cx="207643" cy="233842"/>
            </a:xfrm>
            <a:custGeom>
              <a:avLst/>
              <a:gdLst>
                <a:gd name="connsiteX0" fmla="*/ 160496 w 207644"/>
                <a:gd name="connsiteY0" fmla="*/ 0 h 233838"/>
                <a:gd name="connsiteX1" fmla="*/ 207645 w 207644"/>
                <a:gd name="connsiteY1" fmla="*/ 14764 h 233838"/>
                <a:gd name="connsiteX2" fmla="*/ 13526 w 207644"/>
                <a:gd name="connsiteY2" fmla="*/ 233839 h 233838"/>
                <a:gd name="connsiteX3" fmla="*/ 0 w 207644"/>
                <a:gd name="connsiteY3" fmla="*/ 114205 h 233838"/>
                <a:gd name="connsiteX4" fmla="*/ 21336 w 207644"/>
                <a:gd name="connsiteY4" fmla="*/ 77819 h 233838"/>
                <a:gd name="connsiteX5" fmla="*/ 68961 w 207644"/>
                <a:gd name="connsiteY5" fmla="*/ 126016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644" h="233838">
                  <a:moveTo>
                    <a:pt x="160496" y="0"/>
                  </a:moveTo>
                  <a:lnTo>
                    <a:pt x="207645" y="14764"/>
                  </a:lnTo>
                  <a:cubicBezTo>
                    <a:pt x="156820" y="98993"/>
                    <a:pt x="91030" y="173241"/>
                    <a:pt x="13526" y="233839"/>
                  </a:cubicBezTo>
                  <a:lnTo>
                    <a:pt x="0" y="114205"/>
                  </a:lnTo>
                  <a:lnTo>
                    <a:pt x="21336" y="77819"/>
                  </a:lnTo>
                  <a:lnTo>
                    <a:pt x="68961" y="12601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F8582715-52E6-684B-9BC4-FE2002033E3C}"/>
                </a:ext>
              </a:extLst>
            </p:cNvPr>
            <p:cNvSpPr/>
            <p:nvPr/>
          </p:nvSpPr>
          <p:spPr>
            <a:xfrm>
              <a:off x="6205634" y="3036629"/>
              <a:ext cx="374712" cy="316902"/>
            </a:xfrm>
            <a:custGeom>
              <a:avLst/>
              <a:gdLst>
                <a:gd name="connsiteX0" fmla="*/ 374713 w 374713"/>
                <a:gd name="connsiteY0" fmla="*/ 157543 h 316896"/>
                <a:gd name="connsiteX1" fmla="*/ 374713 w 374713"/>
                <a:gd name="connsiteY1" fmla="*/ 293084 h 316896"/>
                <a:gd name="connsiteX2" fmla="*/ 350996 w 374713"/>
                <a:gd name="connsiteY2" fmla="*/ 316897 h 316896"/>
                <a:gd name="connsiteX3" fmla="*/ 350996 w 374713"/>
                <a:gd name="connsiteY3" fmla="*/ 250984 h 316896"/>
                <a:gd name="connsiteX4" fmla="*/ 275272 w 374713"/>
                <a:gd name="connsiteY4" fmla="*/ 162592 h 316896"/>
                <a:gd name="connsiteX5" fmla="*/ 23717 w 374713"/>
                <a:gd name="connsiteY5" fmla="*/ 250984 h 316896"/>
                <a:gd name="connsiteX6" fmla="*/ 23717 w 374713"/>
                <a:gd name="connsiteY6" fmla="*/ 316897 h 316896"/>
                <a:gd name="connsiteX7" fmla="*/ 0 w 374713"/>
                <a:gd name="connsiteY7" fmla="*/ 293084 h 316896"/>
                <a:gd name="connsiteX8" fmla="*/ 0 w 374713"/>
                <a:gd name="connsiteY8" fmla="*/ 157543 h 316896"/>
                <a:gd name="connsiteX9" fmla="*/ 157543 w 374713"/>
                <a:gd name="connsiteY9" fmla="*/ 0 h 316896"/>
                <a:gd name="connsiteX10" fmla="*/ 216884 w 374713"/>
                <a:gd name="connsiteY10" fmla="*/ 0 h 316896"/>
                <a:gd name="connsiteX11" fmla="*/ 374713 w 374713"/>
                <a:gd name="connsiteY11" fmla="*/ 157543 h 31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4713" h="316896">
                  <a:moveTo>
                    <a:pt x="374713" y="157543"/>
                  </a:moveTo>
                  <a:lnTo>
                    <a:pt x="374713" y="293084"/>
                  </a:lnTo>
                  <a:cubicBezTo>
                    <a:pt x="374713" y="306200"/>
                    <a:pt x="364112" y="316840"/>
                    <a:pt x="350996" y="316897"/>
                  </a:cubicBezTo>
                  <a:lnTo>
                    <a:pt x="350996" y="250984"/>
                  </a:lnTo>
                  <a:lnTo>
                    <a:pt x="275272" y="162592"/>
                  </a:lnTo>
                  <a:cubicBezTo>
                    <a:pt x="201530" y="215379"/>
                    <a:pt x="114271" y="246040"/>
                    <a:pt x="23717" y="250984"/>
                  </a:cubicBezTo>
                  <a:lnTo>
                    <a:pt x="23717" y="316897"/>
                  </a:lnTo>
                  <a:cubicBezTo>
                    <a:pt x="10601" y="316840"/>
                    <a:pt x="0" y="306200"/>
                    <a:pt x="0" y="293084"/>
                  </a:cubicBezTo>
                  <a:lnTo>
                    <a:pt x="0" y="157543"/>
                  </a:lnTo>
                  <a:cubicBezTo>
                    <a:pt x="210" y="70618"/>
                    <a:pt x="70618" y="210"/>
                    <a:pt x="157543" y="0"/>
                  </a:cubicBezTo>
                  <a:lnTo>
                    <a:pt x="216884" y="0"/>
                  </a:lnTo>
                  <a:cubicBezTo>
                    <a:pt x="303914" y="48"/>
                    <a:pt x="374504" y="70514"/>
                    <a:pt x="374713" y="157543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3A0160DF-2289-F946-9CE9-38720940497F}"/>
                </a:ext>
              </a:extLst>
            </p:cNvPr>
            <p:cNvSpPr/>
            <p:nvPr/>
          </p:nvSpPr>
          <p:spPr>
            <a:xfrm>
              <a:off x="6393182" y="3594325"/>
              <a:ext cx="187166" cy="155547"/>
            </a:xfrm>
            <a:custGeom>
              <a:avLst/>
              <a:gdLst>
                <a:gd name="connsiteX0" fmla="*/ 187166 w 187166"/>
                <a:gd name="connsiteY0" fmla="*/ 29528 h 155543"/>
                <a:gd name="connsiteX1" fmla="*/ 95059 w 187166"/>
                <a:gd name="connsiteY1" fmla="*/ 155543 h 155543"/>
                <a:gd name="connsiteX2" fmla="*/ 47530 w 187166"/>
                <a:gd name="connsiteY2" fmla="*/ 107347 h 155543"/>
                <a:gd name="connsiteX3" fmla="*/ 0 w 187166"/>
                <a:gd name="connsiteY3" fmla="*/ 59055 h 155543"/>
                <a:gd name="connsiteX4" fmla="*/ 95059 w 187166"/>
                <a:gd name="connsiteY4" fmla="*/ 0 h 155543"/>
                <a:gd name="connsiteX5" fmla="*/ 187166 w 187166"/>
                <a:gd name="connsiteY5" fmla="*/ 29528 h 15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166" h="155543">
                  <a:moveTo>
                    <a:pt x="187166" y="29528"/>
                  </a:moveTo>
                  <a:lnTo>
                    <a:pt x="95059" y="155543"/>
                  </a:lnTo>
                  <a:lnTo>
                    <a:pt x="47530" y="107347"/>
                  </a:lnTo>
                  <a:lnTo>
                    <a:pt x="0" y="59055"/>
                  </a:lnTo>
                  <a:lnTo>
                    <a:pt x="95059" y="0"/>
                  </a:lnTo>
                  <a:lnTo>
                    <a:pt x="187166" y="295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8790D2C2-209C-B74E-A005-B972582AF93C}"/>
                </a:ext>
              </a:extLst>
            </p:cNvPr>
            <p:cNvSpPr/>
            <p:nvPr/>
          </p:nvSpPr>
          <p:spPr>
            <a:xfrm>
              <a:off x="6229351" y="3199223"/>
              <a:ext cx="327278" cy="344996"/>
            </a:xfrm>
            <a:custGeom>
              <a:avLst/>
              <a:gdLst>
                <a:gd name="connsiteX0" fmla="*/ 327279 w 327279"/>
                <a:gd name="connsiteY0" fmla="*/ 154305 h 344991"/>
                <a:gd name="connsiteX1" fmla="*/ 327279 w 327279"/>
                <a:gd name="connsiteY1" fmla="*/ 181356 h 344991"/>
                <a:gd name="connsiteX2" fmla="*/ 279654 w 327279"/>
                <a:gd name="connsiteY2" fmla="*/ 296799 h 344991"/>
                <a:gd name="connsiteX3" fmla="*/ 259271 w 327279"/>
                <a:gd name="connsiteY3" fmla="*/ 314039 h 344991"/>
                <a:gd name="connsiteX4" fmla="*/ 30947 w 327279"/>
                <a:gd name="connsiteY4" fmla="*/ 277168 h 344991"/>
                <a:gd name="connsiteX5" fmla="*/ 0 w 327279"/>
                <a:gd name="connsiteY5" fmla="*/ 181356 h 344991"/>
                <a:gd name="connsiteX6" fmla="*/ 0 w 327279"/>
                <a:gd name="connsiteY6" fmla="*/ 88392 h 344991"/>
                <a:gd name="connsiteX7" fmla="*/ 251270 w 327279"/>
                <a:gd name="connsiteY7" fmla="*/ 0 h 344991"/>
                <a:gd name="connsiteX8" fmla="*/ 326993 w 327279"/>
                <a:gd name="connsiteY8" fmla="*/ 88392 h 34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79" h="344991">
                  <a:moveTo>
                    <a:pt x="327279" y="154305"/>
                  </a:moveTo>
                  <a:lnTo>
                    <a:pt x="327279" y="181356"/>
                  </a:lnTo>
                  <a:cubicBezTo>
                    <a:pt x="327365" y="224638"/>
                    <a:pt x="310229" y="266167"/>
                    <a:pt x="279654" y="296799"/>
                  </a:cubicBezTo>
                  <a:cubicBezTo>
                    <a:pt x="273348" y="303104"/>
                    <a:pt x="266538" y="308867"/>
                    <a:pt x="259271" y="314039"/>
                  </a:cubicBezTo>
                  <a:cubicBezTo>
                    <a:pt x="186033" y="366903"/>
                    <a:pt x="83811" y="350396"/>
                    <a:pt x="30947" y="277168"/>
                  </a:cubicBezTo>
                  <a:cubicBezTo>
                    <a:pt x="10811" y="249279"/>
                    <a:pt x="-19" y="215751"/>
                    <a:pt x="0" y="181356"/>
                  </a:cubicBezTo>
                  <a:lnTo>
                    <a:pt x="0" y="88392"/>
                  </a:lnTo>
                  <a:cubicBezTo>
                    <a:pt x="90449" y="83391"/>
                    <a:pt x="177613" y="52731"/>
                    <a:pt x="251270" y="0"/>
                  </a:cubicBezTo>
                  <a:lnTo>
                    <a:pt x="326993" y="88392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1496678F-6659-944F-90EA-0B2798658C15}"/>
                </a:ext>
              </a:extLst>
            </p:cNvPr>
            <p:cNvSpPr/>
            <p:nvPr/>
          </p:nvSpPr>
          <p:spPr>
            <a:xfrm>
              <a:off x="6297740" y="3513266"/>
              <a:ext cx="190500" cy="140114"/>
            </a:xfrm>
            <a:custGeom>
              <a:avLst/>
              <a:gdLst>
                <a:gd name="connsiteX0" fmla="*/ 190500 w 190500"/>
                <a:gd name="connsiteY0" fmla="*/ 0 h 140112"/>
                <a:gd name="connsiteX1" fmla="*/ 190500 w 190500"/>
                <a:gd name="connsiteY1" fmla="*/ 81058 h 140112"/>
                <a:gd name="connsiteX2" fmla="*/ 95250 w 190500"/>
                <a:gd name="connsiteY2" fmla="*/ 140113 h 140112"/>
                <a:gd name="connsiteX3" fmla="*/ 0 w 190500"/>
                <a:gd name="connsiteY3" fmla="*/ 81058 h 140112"/>
                <a:gd name="connsiteX4" fmla="*/ 0 w 190500"/>
                <a:gd name="connsiteY4" fmla="*/ 0 h 140112"/>
                <a:gd name="connsiteX5" fmla="*/ 190500 w 190500"/>
                <a:gd name="connsiteY5" fmla="*/ 0 h 1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40112">
                  <a:moveTo>
                    <a:pt x="190500" y="0"/>
                  </a:moveTo>
                  <a:lnTo>
                    <a:pt x="190500" y="81058"/>
                  </a:lnTo>
                  <a:lnTo>
                    <a:pt x="95250" y="140113"/>
                  </a:lnTo>
                  <a:lnTo>
                    <a:pt x="0" y="81058"/>
                  </a:lnTo>
                  <a:lnTo>
                    <a:pt x="0" y="0"/>
                  </a:lnTo>
                  <a:cubicBezTo>
                    <a:pt x="56788" y="41300"/>
                    <a:pt x="133712" y="41300"/>
                    <a:pt x="190500" y="0"/>
                  </a:cubicBez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6304002E-EA78-B849-88E9-D48BFEC97F93}"/>
                </a:ext>
              </a:extLst>
            </p:cNvPr>
            <p:cNvSpPr/>
            <p:nvPr/>
          </p:nvSpPr>
          <p:spPr>
            <a:xfrm>
              <a:off x="6346034" y="3653383"/>
              <a:ext cx="94679" cy="84678"/>
            </a:xfrm>
            <a:custGeom>
              <a:avLst/>
              <a:gdLst>
                <a:gd name="connsiteX0" fmla="*/ 47149 w 94678"/>
                <a:gd name="connsiteY0" fmla="*/ 0 h 84677"/>
                <a:gd name="connsiteX1" fmla="*/ 94679 w 94678"/>
                <a:gd name="connsiteY1" fmla="*/ 48292 h 84677"/>
                <a:gd name="connsiteX2" fmla="*/ 73343 w 94678"/>
                <a:gd name="connsiteY2" fmla="*/ 84677 h 84677"/>
                <a:gd name="connsiteX3" fmla="*/ 21336 w 94678"/>
                <a:gd name="connsiteY3" fmla="*/ 84677 h 84677"/>
                <a:gd name="connsiteX4" fmla="*/ 0 w 94678"/>
                <a:gd name="connsiteY4" fmla="*/ 48292 h 84677"/>
                <a:gd name="connsiteX5" fmla="*/ 47149 w 94678"/>
                <a:gd name="connsiteY5" fmla="*/ 0 h 8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78" h="84677">
                  <a:moveTo>
                    <a:pt x="47149" y="0"/>
                  </a:moveTo>
                  <a:lnTo>
                    <a:pt x="94679" y="48292"/>
                  </a:lnTo>
                  <a:lnTo>
                    <a:pt x="73343" y="84677"/>
                  </a:lnTo>
                  <a:lnTo>
                    <a:pt x="21336" y="84677"/>
                  </a:lnTo>
                  <a:lnTo>
                    <a:pt x="0" y="48292"/>
                  </a:lnTo>
                  <a:lnTo>
                    <a:pt x="47149" y="0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2A733E13-DFE8-DB48-B551-825FEDE1D1BF}"/>
                </a:ext>
              </a:extLst>
            </p:cNvPr>
            <p:cNvSpPr/>
            <p:nvPr/>
          </p:nvSpPr>
          <p:spPr>
            <a:xfrm>
              <a:off x="6346889" y="3738061"/>
              <a:ext cx="86486" cy="178312"/>
            </a:xfrm>
            <a:custGeom>
              <a:avLst/>
              <a:gdLst>
                <a:gd name="connsiteX0" fmla="*/ 72962 w 86487"/>
                <a:gd name="connsiteY0" fmla="*/ 0 h 178308"/>
                <a:gd name="connsiteX1" fmla="*/ 86487 w 86487"/>
                <a:gd name="connsiteY1" fmla="*/ 119634 h 178308"/>
                <a:gd name="connsiteX2" fmla="*/ 86487 w 86487"/>
                <a:gd name="connsiteY2" fmla="*/ 119634 h 178308"/>
                <a:gd name="connsiteX3" fmla="*/ 762 w 86487"/>
                <a:gd name="connsiteY3" fmla="*/ 177832 h 178308"/>
                <a:gd name="connsiteX4" fmla="*/ 0 w 86487"/>
                <a:gd name="connsiteY4" fmla="*/ 178308 h 178308"/>
                <a:gd name="connsiteX5" fmla="*/ 20098 w 86487"/>
                <a:gd name="connsiteY5" fmla="*/ 286 h 1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487" h="178308">
                  <a:moveTo>
                    <a:pt x="72962" y="0"/>
                  </a:moveTo>
                  <a:lnTo>
                    <a:pt x="86487" y="119634"/>
                  </a:lnTo>
                  <a:lnTo>
                    <a:pt x="86487" y="119634"/>
                  </a:lnTo>
                  <a:cubicBezTo>
                    <a:pt x="59207" y="140875"/>
                    <a:pt x="30566" y="160315"/>
                    <a:pt x="762" y="177832"/>
                  </a:cubicBezTo>
                  <a:lnTo>
                    <a:pt x="0" y="178308"/>
                  </a:lnTo>
                  <a:lnTo>
                    <a:pt x="20098" y="286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351694B0-629E-B14D-989B-DC8FA64BF8DF}"/>
                </a:ext>
              </a:extLst>
            </p:cNvPr>
            <p:cNvSpPr/>
            <p:nvPr/>
          </p:nvSpPr>
          <p:spPr>
            <a:xfrm>
              <a:off x="6205919" y="3594325"/>
              <a:ext cx="187261" cy="155547"/>
            </a:xfrm>
            <a:custGeom>
              <a:avLst/>
              <a:gdLst>
                <a:gd name="connsiteX0" fmla="*/ 187262 w 187261"/>
                <a:gd name="connsiteY0" fmla="*/ 59055 h 155543"/>
                <a:gd name="connsiteX1" fmla="*/ 140113 w 187261"/>
                <a:gd name="connsiteY1" fmla="*/ 107347 h 155543"/>
                <a:gd name="connsiteX2" fmla="*/ 93059 w 187261"/>
                <a:gd name="connsiteY2" fmla="*/ 155543 h 155543"/>
                <a:gd name="connsiteX3" fmla="*/ 0 w 187261"/>
                <a:gd name="connsiteY3" fmla="*/ 29528 h 155543"/>
                <a:gd name="connsiteX4" fmla="*/ 92107 w 187261"/>
                <a:gd name="connsiteY4" fmla="*/ 0 h 155543"/>
                <a:gd name="connsiteX5" fmla="*/ 187262 w 187261"/>
                <a:gd name="connsiteY5" fmla="*/ 59055 h 15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261" h="155543">
                  <a:moveTo>
                    <a:pt x="187262" y="59055"/>
                  </a:moveTo>
                  <a:lnTo>
                    <a:pt x="140113" y="107347"/>
                  </a:lnTo>
                  <a:lnTo>
                    <a:pt x="93059" y="155543"/>
                  </a:lnTo>
                  <a:lnTo>
                    <a:pt x="0" y="29528"/>
                  </a:lnTo>
                  <a:lnTo>
                    <a:pt x="92107" y="0"/>
                  </a:lnTo>
                  <a:lnTo>
                    <a:pt x="187262" y="590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245D465F-40FB-6742-B271-54375CC8FDC8}"/>
                </a:ext>
              </a:extLst>
            </p:cNvPr>
            <p:cNvSpPr/>
            <p:nvPr/>
          </p:nvSpPr>
          <p:spPr>
            <a:xfrm>
              <a:off x="6036850" y="3623853"/>
              <a:ext cx="330421" cy="397770"/>
            </a:xfrm>
            <a:custGeom>
              <a:avLst/>
              <a:gdLst>
                <a:gd name="connsiteX0" fmla="*/ 115634 w 330422"/>
                <a:gd name="connsiteY0" fmla="*/ 374809 h 397763"/>
                <a:gd name="connsiteX1" fmla="*/ 0 w 330422"/>
                <a:gd name="connsiteY1" fmla="*/ 397764 h 397763"/>
                <a:gd name="connsiteX2" fmla="*/ 0 w 330422"/>
                <a:gd name="connsiteY2" fmla="*/ 84391 h 397763"/>
                <a:gd name="connsiteX3" fmla="*/ 28575 w 330422"/>
                <a:gd name="connsiteY3" fmla="*/ 45053 h 397763"/>
                <a:gd name="connsiteX4" fmla="*/ 168974 w 330422"/>
                <a:gd name="connsiteY4" fmla="*/ 0 h 397763"/>
                <a:gd name="connsiteX5" fmla="*/ 262033 w 330422"/>
                <a:gd name="connsiteY5" fmla="*/ 126016 h 397763"/>
                <a:gd name="connsiteX6" fmla="*/ 309086 w 330422"/>
                <a:gd name="connsiteY6" fmla="*/ 77819 h 397763"/>
                <a:gd name="connsiteX7" fmla="*/ 330423 w 330422"/>
                <a:gd name="connsiteY7" fmla="*/ 114205 h 397763"/>
                <a:gd name="connsiteX8" fmla="*/ 310325 w 330422"/>
                <a:gd name="connsiteY8" fmla="*/ 292227 h 397763"/>
                <a:gd name="connsiteX9" fmla="*/ 144875 w 330422"/>
                <a:gd name="connsiteY9" fmla="*/ 366236 h 397763"/>
                <a:gd name="connsiteX10" fmla="*/ 115634 w 330422"/>
                <a:gd name="connsiteY10" fmla="*/ 374809 h 39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422" h="397763">
                  <a:moveTo>
                    <a:pt x="115634" y="374809"/>
                  </a:moveTo>
                  <a:cubicBezTo>
                    <a:pt x="77715" y="385315"/>
                    <a:pt x="39062" y="392992"/>
                    <a:pt x="0" y="397764"/>
                  </a:cubicBezTo>
                  <a:lnTo>
                    <a:pt x="0" y="84391"/>
                  </a:lnTo>
                  <a:cubicBezTo>
                    <a:pt x="-38" y="66465"/>
                    <a:pt x="11516" y="50559"/>
                    <a:pt x="28575" y="45053"/>
                  </a:cubicBezTo>
                  <a:lnTo>
                    <a:pt x="168974" y="0"/>
                  </a:lnTo>
                  <a:lnTo>
                    <a:pt x="262033" y="126016"/>
                  </a:lnTo>
                  <a:lnTo>
                    <a:pt x="309086" y="77819"/>
                  </a:lnTo>
                  <a:lnTo>
                    <a:pt x="330423" y="114205"/>
                  </a:lnTo>
                  <a:lnTo>
                    <a:pt x="310325" y="292227"/>
                  </a:lnTo>
                  <a:cubicBezTo>
                    <a:pt x="258166" y="323097"/>
                    <a:pt x="202654" y="347929"/>
                    <a:pt x="144875" y="366236"/>
                  </a:cubicBezTo>
                  <a:cubicBezTo>
                    <a:pt x="135227" y="369284"/>
                    <a:pt x="125473" y="372142"/>
                    <a:pt x="115634" y="3748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979FA88C-392A-FD4F-BCD9-20D7C514C885}"/>
                </a:ext>
              </a:extLst>
            </p:cNvPr>
            <p:cNvSpPr/>
            <p:nvPr/>
          </p:nvSpPr>
          <p:spPr>
            <a:xfrm>
              <a:off x="6002276" y="3065013"/>
              <a:ext cx="106299" cy="74676"/>
            </a:xfrm>
            <a:custGeom>
              <a:avLst/>
              <a:gdLst>
                <a:gd name="connsiteX0" fmla="*/ 106299 w 106299"/>
                <a:gd name="connsiteY0" fmla="*/ 0 h 74675"/>
                <a:gd name="connsiteX1" fmla="*/ 106299 w 106299"/>
                <a:gd name="connsiteY1" fmla="*/ 74676 h 74675"/>
                <a:gd name="connsiteX2" fmla="*/ 8001 w 106299"/>
                <a:gd name="connsiteY2" fmla="*/ 74676 h 74675"/>
                <a:gd name="connsiteX3" fmla="*/ 10668 w 106299"/>
                <a:gd name="connsiteY3" fmla="*/ 49340 h 74675"/>
                <a:gd name="connsiteX4" fmla="*/ 0 w 106299"/>
                <a:gd name="connsiteY4" fmla="*/ 0 h 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99" h="74675">
                  <a:moveTo>
                    <a:pt x="106299" y="0"/>
                  </a:moveTo>
                  <a:lnTo>
                    <a:pt x="106299" y="74676"/>
                  </a:lnTo>
                  <a:lnTo>
                    <a:pt x="8001" y="74676"/>
                  </a:lnTo>
                  <a:cubicBezTo>
                    <a:pt x="9811" y="66351"/>
                    <a:pt x="10697" y="57855"/>
                    <a:pt x="10668" y="49340"/>
                  </a:cubicBezTo>
                  <a:cubicBezTo>
                    <a:pt x="10697" y="32318"/>
                    <a:pt x="7058" y="15488"/>
                    <a:pt x="0" y="0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5618A26F-20B7-4543-9E4D-4BDD3C56EFAC}"/>
                </a:ext>
              </a:extLst>
            </p:cNvPr>
            <p:cNvSpPr/>
            <p:nvPr/>
          </p:nvSpPr>
          <p:spPr>
            <a:xfrm>
              <a:off x="5705477" y="2650571"/>
              <a:ext cx="403099" cy="414440"/>
            </a:xfrm>
            <a:custGeom>
              <a:avLst/>
              <a:gdLst>
                <a:gd name="connsiteX0" fmla="*/ 403098 w 403098"/>
                <a:gd name="connsiteY0" fmla="*/ 257461 h 414432"/>
                <a:gd name="connsiteX1" fmla="*/ 403098 w 403098"/>
                <a:gd name="connsiteY1" fmla="*/ 414433 h 414432"/>
                <a:gd name="connsiteX2" fmla="*/ 296989 w 403098"/>
                <a:gd name="connsiteY2" fmla="*/ 414433 h 414432"/>
                <a:gd name="connsiteX3" fmla="*/ 139217 w 403098"/>
                <a:gd name="connsiteY3" fmla="*/ 355606 h 414432"/>
                <a:gd name="connsiteX4" fmla="*/ 80391 w 403098"/>
                <a:gd name="connsiteY4" fmla="*/ 414433 h 414432"/>
                <a:gd name="connsiteX5" fmla="*/ 0 w 403098"/>
                <a:gd name="connsiteY5" fmla="*/ 414433 h 414432"/>
                <a:gd name="connsiteX6" fmla="*/ 0 w 403098"/>
                <a:gd name="connsiteY6" fmla="*/ 0 h 414432"/>
                <a:gd name="connsiteX7" fmla="*/ 182404 w 403098"/>
                <a:gd name="connsiteY7" fmla="*/ 0 h 414432"/>
                <a:gd name="connsiteX8" fmla="*/ 224123 w 403098"/>
                <a:gd name="connsiteY8" fmla="*/ 20764 h 414432"/>
                <a:gd name="connsiteX9" fmla="*/ 266605 w 403098"/>
                <a:gd name="connsiteY9" fmla="*/ 76867 h 414432"/>
                <a:gd name="connsiteX10" fmla="*/ 96393 w 403098"/>
                <a:gd name="connsiteY10" fmla="*/ 76867 h 414432"/>
                <a:gd name="connsiteX11" fmla="*/ 69628 w 403098"/>
                <a:gd name="connsiteY11" fmla="*/ 103632 h 414432"/>
                <a:gd name="connsiteX12" fmla="*/ 69628 w 403098"/>
                <a:gd name="connsiteY12" fmla="*/ 103727 h 414432"/>
                <a:gd name="connsiteX13" fmla="*/ 69628 w 403098"/>
                <a:gd name="connsiteY13" fmla="*/ 197453 h 414432"/>
                <a:gd name="connsiteX14" fmla="*/ 96298 w 403098"/>
                <a:gd name="connsiteY14" fmla="*/ 224314 h 414432"/>
                <a:gd name="connsiteX15" fmla="*/ 96393 w 403098"/>
                <a:gd name="connsiteY15" fmla="*/ 224314 h 414432"/>
                <a:gd name="connsiteX16" fmla="*/ 377857 w 403098"/>
                <a:gd name="connsiteY16" fmla="*/ 224314 h 41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3098" h="414432">
                  <a:moveTo>
                    <a:pt x="403098" y="257461"/>
                  </a:moveTo>
                  <a:lnTo>
                    <a:pt x="403098" y="414433"/>
                  </a:lnTo>
                  <a:lnTo>
                    <a:pt x="296989" y="414433"/>
                  </a:lnTo>
                  <a:cubicBezTo>
                    <a:pt x="269672" y="354625"/>
                    <a:pt x="199034" y="328279"/>
                    <a:pt x="139217" y="355606"/>
                  </a:cubicBezTo>
                  <a:cubicBezTo>
                    <a:pt x="113176" y="367503"/>
                    <a:pt x="92288" y="388382"/>
                    <a:pt x="80391" y="414433"/>
                  </a:cubicBezTo>
                  <a:lnTo>
                    <a:pt x="0" y="414433"/>
                  </a:lnTo>
                  <a:lnTo>
                    <a:pt x="0" y="0"/>
                  </a:lnTo>
                  <a:lnTo>
                    <a:pt x="182404" y="0"/>
                  </a:lnTo>
                  <a:cubicBezTo>
                    <a:pt x="198796" y="19"/>
                    <a:pt x="214227" y="7696"/>
                    <a:pt x="224123" y="20764"/>
                  </a:cubicBezTo>
                  <a:lnTo>
                    <a:pt x="266605" y="76867"/>
                  </a:lnTo>
                  <a:lnTo>
                    <a:pt x="96393" y="76867"/>
                  </a:lnTo>
                  <a:cubicBezTo>
                    <a:pt x="81610" y="76867"/>
                    <a:pt x="69628" y="88849"/>
                    <a:pt x="69628" y="103632"/>
                  </a:cubicBezTo>
                  <a:cubicBezTo>
                    <a:pt x="69628" y="103661"/>
                    <a:pt x="69628" y="103699"/>
                    <a:pt x="69628" y="103727"/>
                  </a:cubicBezTo>
                  <a:lnTo>
                    <a:pt x="69628" y="197453"/>
                  </a:lnTo>
                  <a:cubicBezTo>
                    <a:pt x="69571" y="212236"/>
                    <a:pt x="81515" y="224257"/>
                    <a:pt x="96298" y="224314"/>
                  </a:cubicBezTo>
                  <a:cubicBezTo>
                    <a:pt x="96326" y="224314"/>
                    <a:pt x="96364" y="224314"/>
                    <a:pt x="96393" y="224314"/>
                  </a:cubicBezTo>
                  <a:lnTo>
                    <a:pt x="377857" y="224314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32FD4702-12B4-D14F-B32E-5694C7453F63}"/>
                </a:ext>
              </a:extLst>
            </p:cNvPr>
            <p:cNvSpPr/>
            <p:nvPr/>
          </p:nvSpPr>
          <p:spPr>
            <a:xfrm>
              <a:off x="5775103" y="2727441"/>
              <a:ext cx="308420" cy="147258"/>
            </a:xfrm>
            <a:custGeom>
              <a:avLst/>
              <a:gdLst>
                <a:gd name="connsiteX0" fmla="*/ 197072 w 308419"/>
                <a:gd name="connsiteY0" fmla="*/ 0 h 147256"/>
                <a:gd name="connsiteX1" fmla="*/ 308420 w 308419"/>
                <a:gd name="connsiteY1" fmla="*/ 147257 h 147256"/>
                <a:gd name="connsiteX2" fmla="*/ 26765 w 308419"/>
                <a:gd name="connsiteY2" fmla="*/ 147257 h 147256"/>
                <a:gd name="connsiteX3" fmla="*/ 0 w 308419"/>
                <a:gd name="connsiteY3" fmla="*/ 120491 h 147256"/>
                <a:gd name="connsiteX4" fmla="*/ 0 w 308419"/>
                <a:gd name="connsiteY4" fmla="*/ 120396 h 147256"/>
                <a:gd name="connsiteX5" fmla="*/ 0 w 308419"/>
                <a:gd name="connsiteY5" fmla="*/ 26861 h 147256"/>
                <a:gd name="connsiteX6" fmla="*/ 26670 w 308419"/>
                <a:gd name="connsiteY6" fmla="*/ 0 h 147256"/>
                <a:gd name="connsiteX7" fmla="*/ 26765 w 308419"/>
                <a:gd name="connsiteY7" fmla="*/ 0 h 1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419" h="147256">
                  <a:moveTo>
                    <a:pt x="197072" y="0"/>
                  </a:moveTo>
                  <a:lnTo>
                    <a:pt x="308420" y="147257"/>
                  </a:lnTo>
                  <a:lnTo>
                    <a:pt x="26765" y="147257"/>
                  </a:lnTo>
                  <a:cubicBezTo>
                    <a:pt x="11983" y="147257"/>
                    <a:pt x="0" y="135274"/>
                    <a:pt x="0" y="120491"/>
                  </a:cubicBezTo>
                  <a:cubicBezTo>
                    <a:pt x="0" y="120463"/>
                    <a:pt x="0" y="120425"/>
                    <a:pt x="0" y="120396"/>
                  </a:cubicBezTo>
                  <a:lnTo>
                    <a:pt x="0" y="26861"/>
                  </a:lnTo>
                  <a:cubicBezTo>
                    <a:pt x="-57" y="12078"/>
                    <a:pt x="11887" y="57"/>
                    <a:pt x="26670" y="0"/>
                  </a:cubicBezTo>
                  <a:cubicBezTo>
                    <a:pt x="26699" y="0"/>
                    <a:pt x="26737" y="0"/>
                    <a:pt x="267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F33FEA61-7B13-1B49-BD8C-96F98C79E5CF}"/>
                </a:ext>
              </a:extLst>
            </p:cNvPr>
            <p:cNvSpPr/>
            <p:nvPr/>
          </p:nvSpPr>
          <p:spPr>
            <a:xfrm>
              <a:off x="5775103" y="2995669"/>
              <a:ext cx="238125" cy="237994"/>
            </a:xfrm>
            <a:custGeom>
              <a:avLst/>
              <a:gdLst>
                <a:gd name="connsiteX0" fmla="*/ 238030 w 238125"/>
                <a:gd name="connsiteY0" fmla="*/ 119063 h 237989"/>
                <a:gd name="connsiteX1" fmla="*/ 235363 w 238125"/>
                <a:gd name="connsiteY1" fmla="*/ 144399 h 237989"/>
                <a:gd name="connsiteX2" fmla="*/ 93564 w 238125"/>
                <a:gd name="connsiteY2" fmla="*/ 235201 h 237989"/>
                <a:gd name="connsiteX3" fmla="*/ 2762 w 238125"/>
                <a:gd name="connsiteY3" fmla="*/ 144399 h 237989"/>
                <a:gd name="connsiteX4" fmla="*/ 0 w 238125"/>
                <a:gd name="connsiteY4" fmla="*/ 119063 h 237989"/>
                <a:gd name="connsiteX5" fmla="*/ 119063 w 238125"/>
                <a:gd name="connsiteY5" fmla="*/ 0 h 237989"/>
                <a:gd name="connsiteX6" fmla="*/ 238125 w 238125"/>
                <a:gd name="connsiteY6" fmla="*/ 119063 h 237989"/>
                <a:gd name="connsiteX7" fmla="*/ 190405 w 238125"/>
                <a:gd name="connsiteY7" fmla="*/ 119063 h 237989"/>
                <a:gd name="connsiteX8" fmla="*/ 118777 w 238125"/>
                <a:gd name="connsiteY8" fmla="*/ 47625 h 237989"/>
                <a:gd name="connsiteX9" fmla="*/ 47339 w 238125"/>
                <a:gd name="connsiteY9" fmla="*/ 119253 h 237989"/>
                <a:gd name="connsiteX10" fmla="*/ 118872 w 238125"/>
                <a:gd name="connsiteY10" fmla="*/ 190691 h 237989"/>
                <a:gd name="connsiteX11" fmla="*/ 190595 w 238125"/>
                <a:gd name="connsiteY11" fmla="*/ 119348 h 237989"/>
                <a:gd name="connsiteX12" fmla="*/ 190595 w 238125"/>
                <a:gd name="connsiteY12" fmla="*/ 119063 h 2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125" h="237989">
                  <a:moveTo>
                    <a:pt x="238030" y="119063"/>
                  </a:moveTo>
                  <a:cubicBezTo>
                    <a:pt x="238058" y="127578"/>
                    <a:pt x="237173" y="136074"/>
                    <a:pt x="235363" y="144399"/>
                  </a:cubicBezTo>
                  <a:cubicBezTo>
                    <a:pt x="221285" y="208626"/>
                    <a:pt x="157791" y="249288"/>
                    <a:pt x="93564" y="235201"/>
                  </a:cubicBezTo>
                  <a:cubicBezTo>
                    <a:pt x="48168" y="225247"/>
                    <a:pt x="12716" y="189795"/>
                    <a:pt x="2762" y="144399"/>
                  </a:cubicBezTo>
                  <a:cubicBezTo>
                    <a:pt x="924" y="136074"/>
                    <a:pt x="0" y="127587"/>
                    <a:pt x="0" y="119063"/>
                  </a:cubicBezTo>
                  <a:cubicBezTo>
                    <a:pt x="0" y="53302"/>
                    <a:pt x="53302" y="0"/>
                    <a:pt x="119063" y="0"/>
                  </a:cubicBezTo>
                  <a:cubicBezTo>
                    <a:pt x="184823" y="0"/>
                    <a:pt x="238125" y="53302"/>
                    <a:pt x="238125" y="119063"/>
                  </a:cubicBezTo>
                  <a:close/>
                  <a:moveTo>
                    <a:pt x="190405" y="119063"/>
                  </a:moveTo>
                  <a:cubicBezTo>
                    <a:pt x="190348" y="79553"/>
                    <a:pt x="158286" y="47568"/>
                    <a:pt x="118777" y="47625"/>
                  </a:cubicBezTo>
                  <a:cubicBezTo>
                    <a:pt x="79267" y="47682"/>
                    <a:pt x="47282" y="79743"/>
                    <a:pt x="47339" y="119253"/>
                  </a:cubicBezTo>
                  <a:cubicBezTo>
                    <a:pt x="47396" y="158725"/>
                    <a:pt x="79400" y="190691"/>
                    <a:pt x="118872" y="190691"/>
                  </a:cubicBezTo>
                  <a:cubicBezTo>
                    <a:pt x="158382" y="190795"/>
                    <a:pt x="190491" y="158858"/>
                    <a:pt x="190595" y="119348"/>
                  </a:cubicBezTo>
                  <a:cubicBezTo>
                    <a:pt x="190595" y="119253"/>
                    <a:pt x="190595" y="119158"/>
                    <a:pt x="190595" y="119063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9DF5A42E-51BF-2B46-B86F-206DD448CED5}"/>
                </a:ext>
              </a:extLst>
            </p:cNvPr>
            <p:cNvSpPr/>
            <p:nvPr/>
          </p:nvSpPr>
          <p:spPr>
            <a:xfrm>
              <a:off x="5822633" y="3042818"/>
              <a:ext cx="143258" cy="143259"/>
            </a:xfrm>
            <a:custGeom>
              <a:avLst/>
              <a:gdLst>
                <a:gd name="connsiteX0" fmla="*/ 71534 w 143257"/>
                <a:gd name="connsiteY0" fmla="*/ 0 h 143256"/>
                <a:gd name="connsiteX1" fmla="*/ 143257 w 143257"/>
                <a:gd name="connsiteY1" fmla="*/ 71533 h 143256"/>
                <a:gd name="connsiteX2" fmla="*/ 71724 w 143257"/>
                <a:gd name="connsiteY2" fmla="*/ 143256 h 143256"/>
                <a:gd name="connsiteX3" fmla="*/ 1 w 143257"/>
                <a:gd name="connsiteY3" fmla="*/ 71914 h 143256"/>
                <a:gd name="connsiteX4" fmla="*/ 71153 w 143257"/>
                <a:gd name="connsiteY4" fmla="*/ 0 h 143256"/>
                <a:gd name="connsiteX5" fmla="*/ 71534 w 143257"/>
                <a:gd name="connsiteY5" fmla="*/ 0 h 14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57" h="143256">
                  <a:moveTo>
                    <a:pt x="71534" y="0"/>
                  </a:moveTo>
                  <a:cubicBezTo>
                    <a:pt x="111091" y="-47"/>
                    <a:pt x="143200" y="31976"/>
                    <a:pt x="143257" y="71533"/>
                  </a:cubicBezTo>
                  <a:cubicBezTo>
                    <a:pt x="143305" y="111090"/>
                    <a:pt x="111282" y="143199"/>
                    <a:pt x="71724" y="143256"/>
                  </a:cubicBezTo>
                  <a:cubicBezTo>
                    <a:pt x="32243" y="143304"/>
                    <a:pt x="163" y="111395"/>
                    <a:pt x="1" y="71914"/>
                  </a:cubicBezTo>
                  <a:cubicBezTo>
                    <a:pt x="-209" y="32404"/>
                    <a:pt x="31643" y="210"/>
                    <a:pt x="71153" y="0"/>
                  </a:cubicBezTo>
                  <a:cubicBezTo>
                    <a:pt x="71277" y="0"/>
                    <a:pt x="71410" y="0"/>
                    <a:pt x="71534" y="0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C9FF853E-5AAA-924C-A595-6D9DDC8DD882}"/>
                </a:ext>
              </a:extLst>
            </p:cNvPr>
            <p:cNvSpPr/>
            <p:nvPr/>
          </p:nvSpPr>
          <p:spPr>
            <a:xfrm>
              <a:off x="5485544" y="3370103"/>
              <a:ext cx="402050" cy="74582"/>
            </a:xfrm>
            <a:custGeom>
              <a:avLst/>
              <a:gdLst>
                <a:gd name="connsiteX0" fmla="*/ 327469 w 402050"/>
                <a:gd name="connsiteY0" fmla="*/ 74390 h 74580"/>
                <a:gd name="connsiteX1" fmla="*/ 73819 w 402050"/>
                <a:gd name="connsiteY1" fmla="*/ 73819 h 74580"/>
                <a:gd name="connsiteX2" fmla="*/ 0 w 402050"/>
                <a:gd name="connsiteY2" fmla="*/ 0 h 74580"/>
                <a:gd name="connsiteX3" fmla="*/ 327469 w 402050"/>
                <a:gd name="connsiteY3" fmla="*/ 0 h 74580"/>
                <a:gd name="connsiteX4" fmla="*/ 402050 w 402050"/>
                <a:gd name="connsiteY4" fmla="*/ 74581 h 74580"/>
                <a:gd name="connsiteX5" fmla="*/ 327469 w 402050"/>
                <a:gd name="connsiteY5" fmla="*/ 74390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050" h="74580">
                  <a:moveTo>
                    <a:pt x="327469" y="74390"/>
                  </a:moveTo>
                  <a:lnTo>
                    <a:pt x="73819" y="73819"/>
                  </a:lnTo>
                  <a:lnTo>
                    <a:pt x="0" y="0"/>
                  </a:lnTo>
                  <a:lnTo>
                    <a:pt x="327469" y="0"/>
                  </a:lnTo>
                  <a:lnTo>
                    <a:pt x="402050" y="74581"/>
                  </a:lnTo>
                  <a:lnTo>
                    <a:pt x="327469" y="74390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1BA248CE-FCB6-434A-847A-C78A7369828A}"/>
                </a:ext>
              </a:extLst>
            </p:cNvPr>
            <p:cNvSpPr/>
            <p:nvPr/>
          </p:nvSpPr>
          <p:spPr>
            <a:xfrm>
              <a:off x="5485544" y="3370103"/>
              <a:ext cx="327469" cy="482069"/>
            </a:xfrm>
            <a:custGeom>
              <a:avLst/>
              <a:gdLst>
                <a:gd name="connsiteX0" fmla="*/ 327469 w 327469"/>
                <a:gd name="connsiteY0" fmla="*/ 74390 h 482060"/>
                <a:gd name="connsiteX1" fmla="*/ 327469 w 327469"/>
                <a:gd name="connsiteY1" fmla="*/ 482060 h 482060"/>
                <a:gd name="connsiteX2" fmla="*/ 0 w 327469"/>
                <a:gd name="connsiteY2" fmla="*/ 482060 h 482060"/>
                <a:gd name="connsiteX3" fmla="*/ 0 w 327469"/>
                <a:gd name="connsiteY3" fmla="*/ 0 h 482060"/>
                <a:gd name="connsiteX4" fmla="*/ 73819 w 327469"/>
                <a:gd name="connsiteY4" fmla="*/ 73819 h 482060"/>
                <a:gd name="connsiteX5" fmla="*/ 327469 w 327469"/>
                <a:gd name="connsiteY5" fmla="*/ 74390 h 48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469" h="482060">
                  <a:moveTo>
                    <a:pt x="327469" y="74390"/>
                  </a:moveTo>
                  <a:lnTo>
                    <a:pt x="327469" y="482060"/>
                  </a:lnTo>
                  <a:lnTo>
                    <a:pt x="0" y="482060"/>
                  </a:lnTo>
                  <a:lnTo>
                    <a:pt x="0" y="0"/>
                  </a:lnTo>
                  <a:lnTo>
                    <a:pt x="73819" y="73819"/>
                  </a:lnTo>
                  <a:lnTo>
                    <a:pt x="327469" y="74390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CA1A8B4E-4086-5545-A984-4C5014C295C3}"/>
                </a:ext>
              </a:extLst>
            </p:cNvPr>
            <p:cNvSpPr/>
            <p:nvPr/>
          </p:nvSpPr>
          <p:spPr>
            <a:xfrm>
              <a:off x="5705477" y="3065013"/>
              <a:ext cx="80485" cy="74676"/>
            </a:xfrm>
            <a:custGeom>
              <a:avLst/>
              <a:gdLst>
                <a:gd name="connsiteX0" fmla="*/ 0 w 80486"/>
                <a:gd name="connsiteY0" fmla="*/ 0 h 74675"/>
                <a:gd name="connsiteX1" fmla="*/ 80486 w 80486"/>
                <a:gd name="connsiteY1" fmla="*/ 0 h 74675"/>
                <a:gd name="connsiteX2" fmla="*/ 69723 w 80486"/>
                <a:gd name="connsiteY2" fmla="*/ 49340 h 74675"/>
                <a:gd name="connsiteX3" fmla="*/ 72485 w 80486"/>
                <a:gd name="connsiteY3" fmla="*/ 74676 h 74675"/>
                <a:gd name="connsiteX4" fmla="*/ 0 w 80486"/>
                <a:gd name="connsiteY4" fmla="*/ 74676 h 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86" h="74675">
                  <a:moveTo>
                    <a:pt x="0" y="0"/>
                  </a:moveTo>
                  <a:lnTo>
                    <a:pt x="80486" y="0"/>
                  </a:lnTo>
                  <a:cubicBezTo>
                    <a:pt x="73400" y="15488"/>
                    <a:pt x="69723" y="32309"/>
                    <a:pt x="69723" y="49340"/>
                  </a:cubicBezTo>
                  <a:cubicBezTo>
                    <a:pt x="69723" y="57864"/>
                    <a:pt x="70647" y="66351"/>
                    <a:pt x="72485" y="74676"/>
                  </a:cubicBezTo>
                  <a:lnTo>
                    <a:pt x="0" y="74676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1220528A-1AEE-4E4A-B629-0A272BA6CC32}"/>
                </a:ext>
              </a:extLst>
            </p:cNvPr>
            <p:cNvSpPr/>
            <p:nvPr/>
          </p:nvSpPr>
          <p:spPr>
            <a:xfrm>
              <a:off x="5132072" y="3065013"/>
              <a:ext cx="573405" cy="74676"/>
            </a:xfrm>
            <a:custGeom>
              <a:avLst/>
              <a:gdLst>
                <a:gd name="connsiteX0" fmla="*/ 573405 w 573404"/>
                <a:gd name="connsiteY0" fmla="*/ 0 h 74675"/>
                <a:gd name="connsiteX1" fmla="*/ 573405 w 573404"/>
                <a:gd name="connsiteY1" fmla="*/ 74676 h 74675"/>
                <a:gd name="connsiteX2" fmla="*/ 0 w 573404"/>
                <a:gd name="connsiteY2" fmla="*/ 74676 h 74675"/>
                <a:gd name="connsiteX3" fmla="*/ 10763 w 573404"/>
                <a:gd name="connsiteY3" fmla="*/ 95 h 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404" h="74675">
                  <a:moveTo>
                    <a:pt x="573405" y="0"/>
                  </a:moveTo>
                  <a:lnTo>
                    <a:pt x="573405" y="74676"/>
                  </a:lnTo>
                  <a:lnTo>
                    <a:pt x="0" y="74676"/>
                  </a:lnTo>
                  <a:cubicBezTo>
                    <a:pt x="2410" y="49273"/>
                    <a:pt x="6001" y="24413"/>
                    <a:pt x="10763" y="95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1" name="Полилиния 140">
              <a:extLst>
                <a:ext uri="{FF2B5EF4-FFF2-40B4-BE49-F238E27FC236}">
                  <a16:creationId xmlns:a16="http://schemas.microsoft.com/office/drawing/2014/main" id="{AD5DD9E7-E335-3D49-8A40-1AA69E78358E}"/>
                </a:ext>
              </a:extLst>
            </p:cNvPr>
            <p:cNvSpPr/>
            <p:nvPr/>
          </p:nvSpPr>
          <p:spPr>
            <a:xfrm>
              <a:off x="5142738" y="2575325"/>
              <a:ext cx="562736" cy="489688"/>
            </a:xfrm>
            <a:custGeom>
              <a:avLst/>
              <a:gdLst>
                <a:gd name="connsiteX0" fmla="*/ 562737 w 562737"/>
                <a:gd name="connsiteY0" fmla="*/ 75248 h 489680"/>
                <a:gd name="connsiteX1" fmla="*/ 562737 w 562737"/>
                <a:gd name="connsiteY1" fmla="*/ 489680 h 489680"/>
                <a:gd name="connsiteX2" fmla="*/ 0 w 562737"/>
                <a:gd name="connsiteY2" fmla="*/ 489680 h 489680"/>
                <a:gd name="connsiteX3" fmla="*/ 303467 w 562737"/>
                <a:gd name="connsiteY3" fmla="*/ 0 h 489680"/>
                <a:gd name="connsiteX4" fmla="*/ 562737 w 562737"/>
                <a:gd name="connsiteY4" fmla="*/ 0 h 4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737" h="489680">
                  <a:moveTo>
                    <a:pt x="562737" y="75248"/>
                  </a:moveTo>
                  <a:lnTo>
                    <a:pt x="562737" y="489680"/>
                  </a:lnTo>
                  <a:lnTo>
                    <a:pt x="0" y="489680"/>
                  </a:lnTo>
                  <a:cubicBezTo>
                    <a:pt x="37700" y="294770"/>
                    <a:pt x="145694" y="120501"/>
                    <a:pt x="303467" y="0"/>
                  </a:cubicBezTo>
                  <a:lnTo>
                    <a:pt x="562737" y="0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2" name="Полилиния 141">
              <a:extLst>
                <a:ext uri="{FF2B5EF4-FFF2-40B4-BE49-F238E27FC236}">
                  <a16:creationId xmlns:a16="http://schemas.microsoft.com/office/drawing/2014/main" id="{FEFE4EF2-B720-294D-9E1A-279A7C7EAE14}"/>
                </a:ext>
              </a:extLst>
            </p:cNvPr>
            <p:cNvSpPr/>
            <p:nvPr/>
          </p:nvSpPr>
          <p:spPr>
            <a:xfrm>
              <a:off x="5446206" y="2509600"/>
              <a:ext cx="259271" cy="65723"/>
            </a:xfrm>
            <a:custGeom>
              <a:avLst/>
              <a:gdLst>
                <a:gd name="connsiteX0" fmla="*/ 259271 w 259270"/>
                <a:gd name="connsiteY0" fmla="*/ 2000 h 65722"/>
                <a:gd name="connsiteX1" fmla="*/ 259271 w 259270"/>
                <a:gd name="connsiteY1" fmla="*/ 65722 h 65722"/>
                <a:gd name="connsiteX2" fmla="*/ 0 w 259270"/>
                <a:gd name="connsiteY2" fmla="*/ 65722 h 65722"/>
                <a:gd name="connsiteX3" fmla="*/ 100870 w 259270"/>
                <a:gd name="connsiteY3" fmla="*/ 0 h 65722"/>
                <a:gd name="connsiteX4" fmla="*/ 102013 w 259270"/>
                <a:gd name="connsiteY4" fmla="*/ 200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70" h="65722">
                  <a:moveTo>
                    <a:pt x="259271" y="2000"/>
                  </a:moveTo>
                  <a:lnTo>
                    <a:pt x="259271" y="65722"/>
                  </a:lnTo>
                  <a:lnTo>
                    <a:pt x="0" y="65722"/>
                  </a:lnTo>
                  <a:cubicBezTo>
                    <a:pt x="31928" y="41310"/>
                    <a:pt x="65646" y="19345"/>
                    <a:pt x="100870" y="0"/>
                  </a:cubicBezTo>
                  <a:lnTo>
                    <a:pt x="102013" y="2000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2F776921-DD6F-D94B-A1D6-6CB207A4ED7C}"/>
                </a:ext>
              </a:extLst>
            </p:cNvPr>
            <p:cNvSpPr/>
            <p:nvPr/>
          </p:nvSpPr>
          <p:spPr>
            <a:xfrm>
              <a:off x="5159981" y="3370103"/>
              <a:ext cx="325563" cy="482069"/>
            </a:xfrm>
            <a:custGeom>
              <a:avLst/>
              <a:gdLst>
                <a:gd name="connsiteX0" fmla="*/ 325565 w 325564"/>
                <a:gd name="connsiteY0" fmla="*/ 0 h 482060"/>
                <a:gd name="connsiteX1" fmla="*/ 325565 w 325564"/>
                <a:gd name="connsiteY1" fmla="*/ 482060 h 482060"/>
                <a:gd name="connsiteX2" fmla="*/ 274225 w 325564"/>
                <a:gd name="connsiteY2" fmla="*/ 482060 h 482060"/>
                <a:gd name="connsiteX3" fmla="*/ 0 w 325564"/>
                <a:gd name="connsiteY3" fmla="*/ 72485 h 482060"/>
                <a:gd name="connsiteX4" fmla="*/ 253841 w 325564"/>
                <a:gd name="connsiteY4" fmla="*/ 71438 h 48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64" h="482060">
                  <a:moveTo>
                    <a:pt x="325565" y="0"/>
                  </a:moveTo>
                  <a:lnTo>
                    <a:pt x="325565" y="482060"/>
                  </a:lnTo>
                  <a:lnTo>
                    <a:pt x="274225" y="482060"/>
                  </a:lnTo>
                  <a:cubicBezTo>
                    <a:pt x="142399" y="377419"/>
                    <a:pt x="46530" y="234229"/>
                    <a:pt x="0" y="72485"/>
                  </a:cubicBezTo>
                  <a:lnTo>
                    <a:pt x="253841" y="71438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4" name="Полилиния 143">
              <a:extLst>
                <a:ext uri="{FF2B5EF4-FFF2-40B4-BE49-F238E27FC236}">
                  <a16:creationId xmlns:a16="http://schemas.microsoft.com/office/drawing/2014/main" id="{C0281A39-0679-EA45-AD22-91B8008DA1E3}"/>
                </a:ext>
              </a:extLst>
            </p:cNvPr>
            <p:cNvSpPr/>
            <p:nvPr/>
          </p:nvSpPr>
          <p:spPr>
            <a:xfrm>
              <a:off x="5145215" y="3370103"/>
              <a:ext cx="340329" cy="72772"/>
            </a:xfrm>
            <a:custGeom>
              <a:avLst/>
              <a:gdLst>
                <a:gd name="connsiteX0" fmla="*/ 340328 w 340328"/>
                <a:gd name="connsiteY0" fmla="*/ 0 h 72770"/>
                <a:gd name="connsiteX1" fmla="*/ 268605 w 340328"/>
                <a:gd name="connsiteY1" fmla="*/ 71723 h 72770"/>
                <a:gd name="connsiteX2" fmla="*/ 14764 w 340328"/>
                <a:gd name="connsiteY2" fmla="*/ 72771 h 72770"/>
                <a:gd name="connsiteX3" fmla="*/ 0 w 340328"/>
                <a:gd name="connsiteY3" fmla="*/ 12859 h 72770"/>
                <a:gd name="connsiteX4" fmla="*/ 12859 w 340328"/>
                <a:gd name="connsiteY4" fmla="*/ 0 h 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28" h="72770">
                  <a:moveTo>
                    <a:pt x="340328" y="0"/>
                  </a:moveTo>
                  <a:lnTo>
                    <a:pt x="268605" y="71723"/>
                  </a:lnTo>
                  <a:lnTo>
                    <a:pt x="14764" y="72771"/>
                  </a:lnTo>
                  <a:cubicBezTo>
                    <a:pt x="9115" y="53150"/>
                    <a:pt x="4191" y="33176"/>
                    <a:pt x="0" y="12859"/>
                  </a:cubicBezTo>
                  <a:lnTo>
                    <a:pt x="12859" y="0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5" name="Полилиния 144">
              <a:extLst>
                <a:ext uri="{FF2B5EF4-FFF2-40B4-BE49-F238E27FC236}">
                  <a16:creationId xmlns:a16="http://schemas.microsoft.com/office/drawing/2014/main" id="{5C5ADF29-7DB9-7740-8883-24792EE52939}"/>
                </a:ext>
              </a:extLst>
            </p:cNvPr>
            <p:cNvSpPr/>
            <p:nvPr/>
          </p:nvSpPr>
          <p:spPr>
            <a:xfrm>
              <a:off x="5822633" y="3043200"/>
              <a:ext cx="143064" cy="143069"/>
            </a:xfrm>
            <a:custGeom>
              <a:avLst/>
              <a:gdLst>
                <a:gd name="connsiteX0" fmla="*/ 143066 w 143065"/>
                <a:gd name="connsiteY0" fmla="*/ 71533 h 143065"/>
                <a:gd name="connsiteX1" fmla="*/ 71533 w 143065"/>
                <a:gd name="connsiteY1" fmla="*/ 143065 h 143065"/>
                <a:gd name="connsiteX2" fmla="*/ 0 w 143065"/>
                <a:gd name="connsiteY2" fmla="*/ 71533 h 143065"/>
                <a:gd name="connsiteX3" fmla="*/ 71533 w 143065"/>
                <a:gd name="connsiteY3" fmla="*/ 0 h 143065"/>
                <a:gd name="connsiteX4" fmla="*/ 143066 w 143065"/>
                <a:gd name="connsiteY4" fmla="*/ 71533 h 1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65" h="143065">
                  <a:moveTo>
                    <a:pt x="143066" y="71533"/>
                  </a:moveTo>
                  <a:cubicBezTo>
                    <a:pt x="143066" y="111042"/>
                    <a:pt x="111042" y="143065"/>
                    <a:pt x="71533" y="143065"/>
                  </a:cubicBezTo>
                  <a:cubicBezTo>
                    <a:pt x="32023" y="143065"/>
                    <a:pt x="0" y="111042"/>
                    <a:pt x="0" y="71533"/>
                  </a:cubicBezTo>
                  <a:cubicBezTo>
                    <a:pt x="0" y="32023"/>
                    <a:pt x="32023" y="0"/>
                    <a:pt x="71533" y="0"/>
                  </a:cubicBezTo>
                  <a:cubicBezTo>
                    <a:pt x="111014" y="57"/>
                    <a:pt x="143008" y="32052"/>
                    <a:pt x="143066" y="71533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6" name="Полилиния 145">
              <a:extLst>
                <a:ext uri="{FF2B5EF4-FFF2-40B4-BE49-F238E27FC236}">
                  <a16:creationId xmlns:a16="http://schemas.microsoft.com/office/drawing/2014/main" id="{91C500B8-4392-424F-8215-A1F49E962828}"/>
                </a:ext>
              </a:extLst>
            </p:cNvPr>
            <p:cNvSpPr/>
            <p:nvPr/>
          </p:nvSpPr>
          <p:spPr>
            <a:xfrm>
              <a:off x="5775103" y="2995803"/>
              <a:ext cx="238031" cy="237860"/>
            </a:xfrm>
            <a:custGeom>
              <a:avLst/>
              <a:gdLst>
                <a:gd name="connsiteX0" fmla="*/ 227362 w 238031"/>
                <a:gd name="connsiteY0" fmla="*/ 69209 h 237856"/>
                <a:gd name="connsiteX1" fmla="*/ 238030 w 238031"/>
                <a:gd name="connsiteY1" fmla="*/ 118929 h 237856"/>
                <a:gd name="connsiteX2" fmla="*/ 235363 w 238031"/>
                <a:gd name="connsiteY2" fmla="*/ 144266 h 237856"/>
                <a:gd name="connsiteX3" fmla="*/ 93564 w 238031"/>
                <a:gd name="connsiteY3" fmla="*/ 235067 h 237856"/>
                <a:gd name="connsiteX4" fmla="*/ 2762 w 238031"/>
                <a:gd name="connsiteY4" fmla="*/ 144266 h 237856"/>
                <a:gd name="connsiteX5" fmla="*/ 0 w 238031"/>
                <a:gd name="connsiteY5" fmla="*/ 118929 h 237856"/>
                <a:gd name="connsiteX6" fmla="*/ 119196 w 238031"/>
                <a:gd name="connsiteY6" fmla="*/ 0 h 237856"/>
                <a:gd name="connsiteX7" fmla="*/ 227362 w 238031"/>
                <a:gd name="connsiteY7" fmla="*/ 69590 h 23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031" h="237856">
                  <a:moveTo>
                    <a:pt x="227362" y="69209"/>
                  </a:moveTo>
                  <a:cubicBezTo>
                    <a:pt x="234467" y="84820"/>
                    <a:pt x="238116" y="101775"/>
                    <a:pt x="238030" y="118929"/>
                  </a:cubicBezTo>
                  <a:cubicBezTo>
                    <a:pt x="238058" y="127444"/>
                    <a:pt x="237173" y="135941"/>
                    <a:pt x="235363" y="144266"/>
                  </a:cubicBezTo>
                  <a:cubicBezTo>
                    <a:pt x="221285" y="208493"/>
                    <a:pt x="157791" y="249155"/>
                    <a:pt x="93564" y="235067"/>
                  </a:cubicBezTo>
                  <a:cubicBezTo>
                    <a:pt x="48168" y="225114"/>
                    <a:pt x="12716" y="189662"/>
                    <a:pt x="2762" y="144266"/>
                  </a:cubicBezTo>
                  <a:cubicBezTo>
                    <a:pt x="924" y="135941"/>
                    <a:pt x="0" y="127454"/>
                    <a:pt x="0" y="118929"/>
                  </a:cubicBezTo>
                  <a:cubicBezTo>
                    <a:pt x="67" y="53168"/>
                    <a:pt x="53435" y="-76"/>
                    <a:pt x="119196" y="0"/>
                  </a:cubicBezTo>
                  <a:cubicBezTo>
                    <a:pt x="165754" y="48"/>
                    <a:pt x="208017" y="27232"/>
                    <a:pt x="227362" y="69590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7" name="Полилиния 146">
              <a:extLst>
                <a:ext uri="{FF2B5EF4-FFF2-40B4-BE49-F238E27FC236}">
                  <a16:creationId xmlns:a16="http://schemas.microsoft.com/office/drawing/2014/main" id="{8FE78025-87DF-4346-8D42-C409FEB09304}"/>
                </a:ext>
              </a:extLst>
            </p:cNvPr>
            <p:cNvSpPr/>
            <p:nvPr/>
          </p:nvSpPr>
          <p:spPr>
            <a:xfrm>
              <a:off x="5775103" y="2932802"/>
              <a:ext cx="58293" cy="9526"/>
            </a:xfrm>
            <a:custGeom>
              <a:avLst/>
              <a:gdLst>
                <a:gd name="connsiteX0" fmla="*/ 58293 w 58293"/>
                <a:gd name="connsiteY0" fmla="*/ 0 h 9525"/>
                <a:gd name="connsiteX1" fmla="*/ 0 w 5829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293" h="9525">
                  <a:moveTo>
                    <a:pt x="58293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8" name="Полилиния 147">
              <a:extLst>
                <a:ext uri="{FF2B5EF4-FFF2-40B4-BE49-F238E27FC236}">
                  <a16:creationId xmlns:a16="http://schemas.microsoft.com/office/drawing/2014/main" id="{804D4799-8FBB-9F46-ACC2-C60BE8459CC1}"/>
                </a:ext>
              </a:extLst>
            </p:cNvPr>
            <p:cNvSpPr/>
            <p:nvPr/>
          </p:nvSpPr>
          <p:spPr>
            <a:xfrm>
              <a:off x="6002465" y="3065013"/>
              <a:ext cx="106108" cy="9526"/>
            </a:xfrm>
            <a:custGeom>
              <a:avLst/>
              <a:gdLst>
                <a:gd name="connsiteX0" fmla="*/ 106109 w 106108"/>
                <a:gd name="connsiteY0" fmla="*/ 0 h 9525"/>
                <a:gd name="connsiteX1" fmla="*/ 0 w 10610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108" h="9525">
                  <a:moveTo>
                    <a:pt x="106109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49" name="Полилиния 148">
              <a:extLst>
                <a:ext uri="{FF2B5EF4-FFF2-40B4-BE49-F238E27FC236}">
                  <a16:creationId xmlns:a16="http://schemas.microsoft.com/office/drawing/2014/main" id="{9B0AA309-9E3D-274D-B3B1-C773F9A65393}"/>
                </a:ext>
              </a:extLst>
            </p:cNvPr>
            <p:cNvSpPr/>
            <p:nvPr/>
          </p:nvSpPr>
          <p:spPr>
            <a:xfrm>
              <a:off x="5132739" y="2511600"/>
              <a:ext cx="572644" cy="628089"/>
            </a:xfrm>
            <a:custGeom>
              <a:avLst/>
              <a:gdLst>
                <a:gd name="connsiteX0" fmla="*/ 415481 w 572643"/>
                <a:gd name="connsiteY0" fmla="*/ 0 h 628078"/>
                <a:gd name="connsiteX1" fmla="*/ 572643 w 572643"/>
                <a:gd name="connsiteY1" fmla="*/ 0 h 628078"/>
                <a:gd name="connsiteX2" fmla="*/ 572643 w 572643"/>
                <a:gd name="connsiteY2" fmla="*/ 63722 h 628078"/>
                <a:gd name="connsiteX3" fmla="*/ 572643 w 572643"/>
                <a:gd name="connsiteY3" fmla="*/ 138970 h 628078"/>
                <a:gd name="connsiteX4" fmla="*/ 572643 w 572643"/>
                <a:gd name="connsiteY4" fmla="*/ 553403 h 628078"/>
                <a:gd name="connsiteX5" fmla="*/ 572643 w 572643"/>
                <a:gd name="connsiteY5" fmla="*/ 628079 h 628078"/>
                <a:gd name="connsiteX6" fmla="*/ 0 w 572643"/>
                <a:gd name="connsiteY6" fmla="*/ 628079 h 62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643" h="628078">
                  <a:moveTo>
                    <a:pt x="415481" y="0"/>
                  </a:moveTo>
                  <a:lnTo>
                    <a:pt x="572643" y="0"/>
                  </a:lnTo>
                  <a:lnTo>
                    <a:pt x="572643" y="63722"/>
                  </a:lnTo>
                  <a:lnTo>
                    <a:pt x="572643" y="138970"/>
                  </a:lnTo>
                  <a:lnTo>
                    <a:pt x="572643" y="553403"/>
                  </a:lnTo>
                  <a:lnTo>
                    <a:pt x="572643" y="628079"/>
                  </a:lnTo>
                  <a:lnTo>
                    <a:pt x="0" y="628079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0" name="Полилиния 149">
              <a:extLst>
                <a:ext uri="{FF2B5EF4-FFF2-40B4-BE49-F238E27FC236}">
                  <a16:creationId xmlns:a16="http://schemas.microsoft.com/office/drawing/2014/main" id="{E50AF33A-980F-8740-9459-580B7CFAF31D}"/>
                </a:ext>
              </a:extLst>
            </p:cNvPr>
            <p:cNvSpPr/>
            <p:nvPr/>
          </p:nvSpPr>
          <p:spPr>
            <a:xfrm>
              <a:off x="5705477" y="2650571"/>
              <a:ext cx="402908" cy="489116"/>
            </a:xfrm>
            <a:custGeom>
              <a:avLst/>
              <a:gdLst>
                <a:gd name="connsiteX0" fmla="*/ 304800 w 402907"/>
                <a:gd name="connsiteY0" fmla="*/ 489109 h 489108"/>
                <a:gd name="connsiteX1" fmla="*/ 402908 w 402907"/>
                <a:gd name="connsiteY1" fmla="*/ 489109 h 489108"/>
                <a:gd name="connsiteX2" fmla="*/ 402908 w 402907"/>
                <a:gd name="connsiteY2" fmla="*/ 257461 h 489108"/>
                <a:gd name="connsiteX3" fmla="*/ 377666 w 402907"/>
                <a:gd name="connsiteY3" fmla="*/ 224123 h 489108"/>
                <a:gd name="connsiteX4" fmla="*/ 266700 w 402907"/>
                <a:gd name="connsiteY4" fmla="*/ 76867 h 489108"/>
                <a:gd name="connsiteX5" fmla="*/ 224218 w 402907"/>
                <a:gd name="connsiteY5" fmla="*/ 20764 h 489108"/>
                <a:gd name="connsiteX6" fmla="*/ 182499 w 402907"/>
                <a:gd name="connsiteY6" fmla="*/ 0 h 489108"/>
                <a:gd name="connsiteX7" fmla="*/ 0 w 402907"/>
                <a:gd name="connsiteY7" fmla="*/ 0 h 48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907" h="489108">
                  <a:moveTo>
                    <a:pt x="304800" y="489109"/>
                  </a:moveTo>
                  <a:lnTo>
                    <a:pt x="402908" y="489109"/>
                  </a:lnTo>
                  <a:lnTo>
                    <a:pt x="402908" y="257461"/>
                  </a:lnTo>
                  <a:lnTo>
                    <a:pt x="377666" y="224123"/>
                  </a:lnTo>
                  <a:lnTo>
                    <a:pt x="266700" y="76867"/>
                  </a:lnTo>
                  <a:lnTo>
                    <a:pt x="224218" y="20764"/>
                  </a:lnTo>
                  <a:cubicBezTo>
                    <a:pt x="214322" y="7696"/>
                    <a:pt x="198892" y="19"/>
                    <a:pt x="182499" y="0"/>
                  </a:cubicBezTo>
                  <a:lnTo>
                    <a:pt x="0" y="0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1" name="Полилиния 150">
              <a:extLst>
                <a:ext uri="{FF2B5EF4-FFF2-40B4-BE49-F238E27FC236}">
                  <a16:creationId xmlns:a16="http://schemas.microsoft.com/office/drawing/2014/main" id="{20A07510-64E4-7548-BA8A-927666EEE408}"/>
                </a:ext>
              </a:extLst>
            </p:cNvPr>
            <p:cNvSpPr/>
            <p:nvPr/>
          </p:nvSpPr>
          <p:spPr>
            <a:xfrm>
              <a:off x="5705380" y="3139690"/>
              <a:ext cx="72390" cy="9526"/>
            </a:xfrm>
            <a:custGeom>
              <a:avLst/>
              <a:gdLst>
                <a:gd name="connsiteX0" fmla="*/ 0 w 72389"/>
                <a:gd name="connsiteY0" fmla="*/ 0 h 9525"/>
                <a:gd name="connsiteX1" fmla="*/ 72390 w 7238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89" h="9525">
                  <a:moveTo>
                    <a:pt x="0" y="0"/>
                  </a:moveTo>
                  <a:lnTo>
                    <a:pt x="7239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2" name="Полилиния 151">
              <a:extLst>
                <a:ext uri="{FF2B5EF4-FFF2-40B4-BE49-F238E27FC236}">
                  <a16:creationId xmlns:a16="http://schemas.microsoft.com/office/drawing/2014/main" id="{FF03C335-2002-A141-966B-F83B032EFD51}"/>
                </a:ext>
              </a:extLst>
            </p:cNvPr>
            <p:cNvSpPr/>
            <p:nvPr/>
          </p:nvSpPr>
          <p:spPr>
            <a:xfrm>
              <a:off x="5775103" y="2727441"/>
              <a:ext cx="308229" cy="147449"/>
            </a:xfrm>
            <a:custGeom>
              <a:avLst/>
              <a:gdLst>
                <a:gd name="connsiteX0" fmla="*/ 197072 w 308229"/>
                <a:gd name="connsiteY0" fmla="*/ 0 h 147447"/>
                <a:gd name="connsiteX1" fmla="*/ 26765 w 308229"/>
                <a:gd name="connsiteY1" fmla="*/ 0 h 147447"/>
                <a:gd name="connsiteX2" fmla="*/ 0 w 308229"/>
                <a:gd name="connsiteY2" fmla="*/ 26765 h 147447"/>
                <a:gd name="connsiteX3" fmla="*/ 0 w 308229"/>
                <a:gd name="connsiteY3" fmla="*/ 26861 h 147447"/>
                <a:gd name="connsiteX4" fmla="*/ 0 w 308229"/>
                <a:gd name="connsiteY4" fmla="*/ 120587 h 147447"/>
                <a:gd name="connsiteX5" fmla="*/ 26670 w 308229"/>
                <a:gd name="connsiteY5" fmla="*/ 147447 h 147447"/>
                <a:gd name="connsiteX6" fmla="*/ 26765 w 308229"/>
                <a:gd name="connsiteY6" fmla="*/ 147447 h 147447"/>
                <a:gd name="connsiteX7" fmla="*/ 308229 w 308229"/>
                <a:gd name="connsiteY7" fmla="*/ 147447 h 14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229" h="147447">
                  <a:moveTo>
                    <a:pt x="197072" y="0"/>
                  </a:moveTo>
                  <a:lnTo>
                    <a:pt x="26765" y="0"/>
                  </a:lnTo>
                  <a:cubicBezTo>
                    <a:pt x="11983" y="0"/>
                    <a:pt x="0" y="11983"/>
                    <a:pt x="0" y="26765"/>
                  </a:cubicBezTo>
                  <a:cubicBezTo>
                    <a:pt x="0" y="26794"/>
                    <a:pt x="0" y="26832"/>
                    <a:pt x="0" y="26861"/>
                  </a:cubicBezTo>
                  <a:lnTo>
                    <a:pt x="0" y="120587"/>
                  </a:lnTo>
                  <a:cubicBezTo>
                    <a:pt x="-57" y="135369"/>
                    <a:pt x="11887" y="147390"/>
                    <a:pt x="26670" y="147447"/>
                  </a:cubicBezTo>
                  <a:cubicBezTo>
                    <a:pt x="26699" y="147447"/>
                    <a:pt x="26737" y="147447"/>
                    <a:pt x="26765" y="147447"/>
                  </a:cubicBezTo>
                  <a:lnTo>
                    <a:pt x="308229" y="147447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3" name="Полилиния 152">
              <a:extLst>
                <a:ext uri="{FF2B5EF4-FFF2-40B4-BE49-F238E27FC236}">
                  <a16:creationId xmlns:a16="http://schemas.microsoft.com/office/drawing/2014/main" id="{E46AB029-6C6D-414B-9267-8BCDAD6B3C98}"/>
                </a:ext>
              </a:extLst>
            </p:cNvPr>
            <p:cNvSpPr/>
            <p:nvPr/>
          </p:nvSpPr>
          <p:spPr>
            <a:xfrm>
              <a:off x="5446206" y="2575325"/>
              <a:ext cx="259174" cy="9526"/>
            </a:xfrm>
            <a:custGeom>
              <a:avLst/>
              <a:gdLst>
                <a:gd name="connsiteX0" fmla="*/ 259175 w 259175"/>
                <a:gd name="connsiteY0" fmla="*/ 0 h 9525"/>
                <a:gd name="connsiteX1" fmla="*/ 0 w 2591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175" h="9525">
                  <a:moveTo>
                    <a:pt x="259175" y="0"/>
                  </a:moveTo>
                  <a:lnTo>
                    <a:pt x="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4" name="Полилиния 153">
              <a:extLst>
                <a:ext uri="{FF2B5EF4-FFF2-40B4-BE49-F238E27FC236}">
                  <a16:creationId xmlns:a16="http://schemas.microsoft.com/office/drawing/2014/main" id="{2FA73DFD-A288-1B4C-B4DB-A7A9A2F494C2}"/>
                </a:ext>
              </a:extLst>
            </p:cNvPr>
            <p:cNvSpPr/>
            <p:nvPr/>
          </p:nvSpPr>
          <p:spPr>
            <a:xfrm>
              <a:off x="5142738" y="3065013"/>
              <a:ext cx="643127" cy="9526"/>
            </a:xfrm>
            <a:custGeom>
              <a:avLst/>
              <a:gdLst>
                <a:gd name="connsiteX0" fmla="*/ 0 w 643128"/>
                <a:gd name="connsiteY0" fmla="*/ 0 h 9525"/>
                <a:gd name="connsiteX1" fmla="*/ 562642 w 643128"/>
                <a:gd name="connsiteY1" fmla="*/ 0 h 9525"/>
                <a:gd name="connsiteX2" fmla="*/ 643128 w 643128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128" h="9525">
                  <a:moveTo>
                    <a:pt x="0" y="0"/>
                  </a:moveTo>
                  <a:lnTo>
                    <a:pt x="562642" y="0"/>
                  </a:lnTo>
                  <a:lnTo>
                    <a:pt x="643128" y="0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5" name="Полилиния 154">
              <a:extLst>
                <a:ext uri="{FF2B5EF4-FFF2-40B4-BE49-F238E27FC236}">
                  <a16:creationId xmlns:a16="http://schemas.microsoft.com/office/drawing/2014/main" id="{E7EE379D-94CE-714C-A7A9-26B4C68A5078}"/>
                </a:ext>
              </a:extLst>
            </p:cNvPr>
            <p:cNvSpPr/>
            <p:nvPr/>
          </p:nvSpPr>
          <p:spPr>
            <a:xfrm>
              <a:off x="5434395" y="3852172"/>
              <a:ext cx="998983" cy="175712"/>
            </a:xfrm>
            <a:custGeom>
              <a:avLst/>
              <a:gdLst>
                <a:gd name="connsiteX0" fmla="*/ 998982 w 998982"/>
                <a:gd name="connsiteY0" fmla="*/ 5524 h 175709"/>
                <a:gd name="connsiteX1" fmla="*/ 913257 w 998982"/>
                <a:gd name="connsiteY1" fmla="*/ 63722 h 175709"/>
                <a:gd name="connsiteX2" fmla="*/ 912495 w 998982"/>
                <a:gd name="connsiteY2" fmla="*/ 64198 h 175709"/>
                <a:gd name="connsiteX3" fmla="*/ 747332 w 998982"/>
                <a:gd name="connsiteY3" fmla="*/ 137922 h 175709"/>
                <a:gd name="connsiteX4" fmla="*/ 718185 w 998982"/>
                <a:gd name="connsiteY4" fmla="*/ 146494 h 175709"/>
                <a:gd name="connsiteX5" fmla="*/ 602552 w 998982"/>
                <a:gd name="connsiteY5" fmla="*/ 169450 h 175709"/>
                <a:gd name="connsiteX6" fmla="*/ 579406 w 998982"/>
                <a:gd name="connsiteY6" fmla="*/ 172021 h 175709"/>
                <a:gd name="connsiteX7" fmla="*/ 0 w 998982"/>
                <a:gd name="connsiteY7" fmla="*/ 0 h 17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8982" h="175709">
                  <a:moveTo>
                    <a:pt x="998982" y="5524"/>
                  </a:moveTo>
                  <a:cubicBezTo>
                    <a:pt x="971702" y="26765"/>
                    <a:pt x="943061" y="46206"/>
                    <a:pt x="913257" y="63722"/>
                  </a:cubicBezTo>
                  <a:lnTo>
                    <a:pt x="912495" y="64198"/>
                  </a:lnTo>
                  <a:cubicBezTo>
                    <a:pt x="860412" y="94955"/>
                    <a:pt x="805005" y="119691"/>
                    <a:pt x="747332" y="137922"/>
                  </a:cubicBezTo>
                  <a:cubicBezTo>
                    <a:pt x="737740" y="140970"/>
                    <a:pt x="728024" y="143827"/>
                    <a:pt x="718185" y="146494"/>
                  </a:cubicBezTo>
                  <a:cubicBezTo>
                    <a:pt x="680266" y="157001"/>
                    <a:pt x="641614" y="164678"/>
                    <a:pt x="602552" y="169450"/>
                  </a:cubicBezTo>
                  <a:lnTo>
                    <a:pt x="579406" y="172021"/>
                  </a:lnTo>
                  <a:cubicBezTo>
                    <a:pt x="371266" y="191995"/>
                    <a:pt x="163516" y="130312"/>
                    <a:pt x="0" y="0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6" name="Полилиния 155">
              <a:extLst>
                <a:ext uri="{FF2B5EF4-FFF2-40B4-BE49-F238E27FC236}">
                  <a16:creationId xmlns:a16="http://schemas.microsoft.com/office/drawing/2014/main" id="{0F2C2B5B-C82B-6945-9146-9AF9CE117A9F}"/>
                </a:ext>
              </a:extLst>
            </p:cNvPr>
            <p:cNvSpPr/>
            <p:nvPr/>
          </p:nvSpPr>
          <p:spPr>
            <a:xfrm>
              <a:off x="5128312" y="2409429"/>
              <a:ext cx="1616973" cy="1448268"/>
            </a:xfrm>
            <a:custGeom>
              <a:avLst/>
              <a:gdLst>
                <a:gd name="connsiteX0" fmla="*/ 305892 w 1616973"/>
                <a:gd name="connsiteY0" fmla="*/ 1442719 h 1448243"/>
                <a:gd name="connsiteX1" fmla="*/ 31667 w 1616973"/>
                <a:gd name="connsiteY1" fmla="*/ 1033144 h 1448243"/>
                <a:gd name="connsiteX2" fmla="*/ 16903 w 1616973"/>
                <a:gd name="connsiteY2" fmla="*/ 973232 h 1448243"/>
                <a:gd name="connsiteX3" fmla="*/ 3664 w 1616973"/>
                <a:gd name="connsiteY3" fmla="*/ 729868 h 1448243"/>
                <a:gd name="connsiteX4" fmla="*/ 14427 w 1616973"/>
                <a:gd name="connsiteY4" fmla="*/ 655287 h 1448243"/>
                <a:gd name="connsiteX5" fmla="*/ 317893 w 1616973"/>
                <a:gd name="connsiteY5" fmla="*/ 165607 h 1448243"/>
                <a:gd name="connsiteX6" fmla="*/ 730802 w 1616973"/>
                <a:gd name="connsiteY6" fmla="*/ 3682 h 1448243"/>
                <a:gd name="connsiteX7" fmla="*/ 1613341 w 1616973"/>
                <a:gd name="connsiteY7" fmla="*/ 733144 h 1448243"/>
                <a:gd name="connsiteX8" fmla="*/ 1305065 w 1616973"/>
                <a:gd name="connsiteY8" fmla="*/ 1448243 h 1448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973" h="1448243">
                  <a:moveTo>
                    <a:pt x="305892" y="1442719"/>
                  </a:moveTo>
                  <a:cubicBezTo>
                    <a:pt x="174066" y="1338077"/>
                    <a:pt x="78197" y="1194888"/>
                    <a:pt x="31667" y="1033144"/>
                  </a:cubicBezTo>
                  <a:cubicBezTo>
                    <a:pt x="26019" y="1013522"/>
                    <a:pt x="21094" y="993548"/>
                    <a:pt x="16903" y="973232"/>
                  </a:cubicBezTo>
                  <a:cubicBezTo>
                    <a:pt x="425" y="893222"/>
                    <a:pt x="-4042" y="811192"/>
                    <a:pt x="3664" y="729868"/>
                  </a:cubicBezTo>
                  <a:cubicBezTo>
                    <a:pt x="6073" y="704465"/>
                    <a:pt x="9664" y="679604"/>
                    <a:pt x="14427" y="655287"/>
                  </a:cubicBezTo>
                  <a:cubicBezTo>
                    <a:pt x="52127" y="460377"/>
                    <a:pt x="160121" y="286108"/>
                    <a:pt x="317893" y="165607"/>
                  </a:cubicBezTo>
                  <a:cubicBezTo>
                    <a:pt x="437632" y="74005"/>
                    <a:pt x="580707" y="17893"/>
                    <a:pt x="730802" y="3682"/>
                  </a:cubicBezTo>
                  <a:cubicBezTo>
                    <a:pt x="1175944" y="-38590"/>
                    <a:pt x="1571069" y="288003"/>
                    <a:pt x="1613341" y="733144"/>
                  </a:cubicBezTo>
                  <a:cubicBezTo>
                    <a:pt x="1639487" y="1008522"/>
                    <a:pt x="1523235" y="1278194"/>
                    <a:pt x="1305065" y="1448243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7" name="Полилиния 156">
              <a:extLst>
                <a:ext uri="{FF2B5EF4-FFF2-40B4-BE49-F238E27FC236}">
                  <a16:creationId xmlns:a16="http://schemas.microsoft.com/office/drawing/2014/main" id="{B39D3516-279E-9A4E-9986-1A8D14EC8E13}"/>
                </a:ext>
              </a:extLst>
            </p:cNvPr>
            <p:cNvSpPr/>
            <p:nvPr/>
          </p:nvSpPr>
          <p:spPr>
            <a:xfrm>
              <a:off x="5005306" y="2288806"/>
              <a:ext cx="1861010" cy="1861037"/>
            </a:xfrm>
            <a:custGeom>
              <a:avLst/>
              <a:gdLst>
                <a:gd name="connsiteX0" fmla="*/ 1557421 w 1861011"/>
                <a:gd name="connsiteY0" fmla="*/ 1618109 h 1861006"/>
                <a:gd name="connsiteX1" fmla="*/ 242895 w 1861011"/>
                <a:gd name="connsiteY1" fmla="*/ 1557416 h 1861006"/>
                <a:gd name="connsiteX2" fmla="*/ 303588 w 1861011"/>
                <a:gd name="connsiteY2" fmla="*/ 242899 h 1861006"/>
                <a:gd name="connsiteX3" fmla="*/ 1618114 w 1861011"/>
                <a:gd name="connsiteY3" fmla="*/ 303583 h 1861006"/>
                <a:gd name="connsiteX4" fmla="*/ 1718107 w 1861011"/>
                <a:gd name="connsiteY4" fmla="*/ 1425990 h 1861006"/>
                <a:gd name="connsiteX5" fmla="*/ 1557421 w 1861011"/>
                <a:gd name="connsiteY5" fmla="*/ 1618109 h 186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1011" h="1861006">
                  <a:moveTo>
                    <a:pt x="1557421" y="1618109"/>
                  </a:moveTo>
                  <a:cubicBezTo>
                    <a:pt x="1177669" y="1964343"/>
                    <a:pt x="589138" y="1937177"/>
                    <a:pt x="242895" y="1557416"/>
                  </a:cubicBezTo>
                  <a:cubicBezTo>
                    <a:pt x="-103339" y="1177663"/>
                    <a:pt x="-76164" y="589133"/>
                    <a:pt x="303588" y="242899"/>
                  </a:cubicBezTo>
                  <a:cubicBezTo>
                    <a:pt x="683340" y="-103335"/>
                    <a:pt x="1271871" y="-76170"/>
                    <a:pt x="1618114" y="303583"/>
                  </a:cubicBezTo>
                  <a:cubicBezTo>
                    <a:pt x="1899949" y="612707"/>
                    <a:pt x="1940859" y="1071907"/>
                    <a:pt x="1718107" y="1425990"/>
                  </a:cubicBezTo>
                  <a:cubicBezTo>
                    <a:pt x="1673416" y="1496960"/>
                    <a:pt x="1619371" y="1561578"/>
                    <a:pt x="1557421" y="1618109"/>
                  </a:cubicBez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8" name="Полилиния 157">
              <a:extLst>
                <a:ext uri="{FF2B5EF4-FFF2-40B4-BE49-F238E27FC236}">
                  <a16:creationId xmlns:a16="http://schemas.microsoft.com/office/drawing/2014/main" id="{6F8F6545-5A0C-B442-82AE-35E6759D172E}"/>
                </a:ext>
              </a:extLst>
            </p:cNvPr>
            <p:cNvSpPr/>
            <p:nvPr/>
          </p:nvSpPr>
          <p:spPr>
            <a:xfrm>
              <a:off x="6562727" y="3907038"/>
              <a:ext cx="1089815" cy="759738"/>
            </a:xfrm>
            <a:custGeom>
              <a:avLst/>
              <a:gdLst>
                <a:gd name="connsiteX0" fmla="*/ 888397 w 1089815"/>
                <a:gd name="connsiteY0" fmla="*/ 409194 h 759726"/>
                <a:gd name="connsiteX1" fmla="*/ 1044321 w 1089815"/>
                <a:gd name="connsiteY1" fmla="*/ 538163 h 759726"/>
                <a:gd name="connsiteX2" fmla="*/ 1061228 w 1089815"/>
                <a:gd name="connsiteY2" fmla="*/ 714232 h 759726"/>
                <a:gd name="connsiteX3" fmla="*/ 885158 w 1089815"/>
                <a:gd name="connsiteY3" fmla="*/ 731139 h 759726"/>
                <a:gd name="connsiteX4" fmla="*/ 729139 w 1089815"/>
                <a:gd name="connsiteY4" fmla="*/ 602266 h 759726"/>
                <a:gd name="connsiteX5" fmla="*/ 591312 w 1089815"/>
                <a:gd name="connsiteY5" fmla="*/ 487966 h 759726"/>
                <a:gd name="connsiteX6" fmla="*/ 0 w 1089815"/>
                <a:gd name="connsiteY6" fmla="*/ 0 h 7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815" h="759726">
                  <a:moveTo>
                    <a:pt x="888397" y="409194"/>
                  </a:moveTo>
                  <a:lnTo>
                    <a:pt x="1044321" y="538163"/>
                  </a:lnTo>
                  <a:cubicBezTo>
                    <a:pt x="1097613" y="582111"/>
                    <a:pt x="1105176" y="660940"/>
                    <a:pt x="1061228" y="714232"/>
                  </a:cubicBezTo>
                  <a:cubicBezTo>
                    <a:pt x="1017280" y="767525"/>
                    <a:pt x="938451" y="775087"/>
                    <a:pt x="885158" y="731139"/>
                  </a:cubicBezTo>
                  <a:lnTo>
                    <a:pt x="729139" y="602266"/>
                  </a:lnTo>
                  <a:lnTo>
                    <a:pt x="591312" y="487966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59" name="Полилиния 158">
              <a:extLst>
                <a:ext uri="{FF2B5EF4-FFF2-40B4-BE49-F238E27FC236}">
                  <a16:creationId xmlns:a16="http://schemas.microsoft.com/office/drawing/2014/main" id="{2D4CBE6A-71C0-7B4E-AFC3-A9D13F0931DA}"/>
                </a:ext>
              </a:extLst>
            </p:cNvPr>
            <p:cNvSpPr/>
            <p:nvPr/>
          </p:nvSpPr>
          <p:spPr>
            <a:xfrm>
              <a:off x="6723604" y="3715010"/>
              <a:ext cx="727425" cy="601229"/>
            </a:xfrm>
            <a:custGeom>
              <a:avLst/>
              <a:gdLst>
                <a:gd name="connsiteX0" fmla="*/ 0 w 727424"/>
                <a:gd name="connsiteY0" fmla="*/ 0 h 601218"/>
                <a:gd name="connsiteX1" fmla="*/ 589597 w 727424"/>
                <a:gd name="connsiteY1" fmla="*/ 487204 h 601218"/>
                <a:gd name="connsiteX2" fmla="*/ 727424 w 727424"/>
                <a:gd name="connsiteY2" fmla="*/ 601218 h 6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424" h="601218">
                  <a:moveTo>
                    <a:pt x="0" y="0"/>
                  </a:moveTo>
                  <a:lnTo>
                    <a:pt x="589597" y="487204"/>
                  </a:lnTo>
                  <a:lnTo>
                    <a:pt x="727424" y="601218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BF48E305-24F3-FA48-949F-7CA09AB2ED4C}"/>
                </a:ext>
              </a:extLst>
            </p:cNvPr>
            <p:cNvSpPr/>
            <p:nvPr/>
          </p:nvSpPr>
          <p:spPr>
            <a:xfrm>
              <a:off x="7154038" y="4202223"/>
              <a:ext cx="159161" cy="193170"/>
            </a:xfrm>
            <a:custGeom>
              <a:avLst/>
              <a:gdLst>
                <a:gd name="connsiteX0" fmla="*/ 0 w 159162"/>
                <a:gd name="connsiteY0" fmla="*/ 193167 h 193166"/>
                <a:gd name="connsiteX1" fmla="*/ 159163 w 159162"/>
                <a:gd name="connsiteY1" fmla="*/ 0 h 1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162" h="193166">
                  <a:moveTo>
                    <a:pt x="0" y="193167"/>
                  </a:moveTo>
                  <a:lnTo>
                    <a:pt x="159163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E7A11616-2D76-BB4A-8976-EF544EFB1A24}"/>
                </a:ext>
              </a:extLst>
            </p:cNvPr>
            <p:cNvSpPr/>
            <p:nvPr/>
          </p:nvSpPr>
          <p:spPr>
            <a:xfrm>
              <a:off x="7291962" y="4316240"/>
              <a:ext cx="159161" cy="192979"/>
            </a:xfrm>
            <a:custGeom>
              <a:avLst/>
              <a:gdLst>
                <a:gd name="connsiteX0" fmla="*/ 0 w 159162"/>
                <a:gd name="connsiteY0" fmla="*/ 192976 h 192976"/>
                <a:gd name="connsiteX1" fmla="*/ 159068 w 159162"/>
                <a:gd name="connsiteY1" fmla="*/ 0 h 192976"/>
                <a:gd name="connsiteX2" fmla="*/ 159163 w 159162"/>
                <a:gd name="connsiteY2" fmla="*/ 0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162" h="192976">
                  <a:moveTo>
                    <a:pt x="0" y="192976"/>
                  </a:moveTo>
                  <a:lnTo>
                    <a:pt x="159068" y="0"/>
                  </a:lnTo>
                  <a:lnTo>
                    <a:pt x="159163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B5F4740B-6319-7A45-85C3-D33F953D7C19}"/>
                </a:ext>
              </a:extLst>
            </p:cNvPr>
            <p:cNvSpPr/>
            <p:nvPr/>
          </p:nvSpPr>
          <p:spPr>
            <a:xfrm>
              <a:off x="6229354" y="3199225"/>
              <a:ext cx="327279" cy="344783"/>
            </a:xfrm>
            <a:custGeom>
              <a:avLst/>
              <a:gdLst>
                <a:gd name="connsiteX0" fmla="*/ 327279 w 327278"/>
                <a:gd name="connsiteY0" fmla="*/ 154305 h 344776"/>
                <a:gd name="connsiteX1" fmla="*/ 327279 w 327278"/>
                <a:gd name="connsiteY1" fmla="*/ 88392 h 344776"/>
                <a:gd name="connsiteX2" fmla="*/ 251555 w 327278"/>
                <a:gd name="connsiteY2" fmla="*/ 0 h 344776"/>
                <a:gd name="connsiteX3" fmla="*/ 0 w 327278"/>
                <a:gd name="connsiteY3" fmla="*/ 88392 h 344776"/>
                <a:gd name="connsiteX4" fmla="*/ 0 w 327278"/>
                <a:gd name="connsiteY4" fmla="*/ 181356 h 344776"/>
                <a:gd name="connsiteX5" fmla="*/ 163097 w 327278"/>
                <a:gd name="connsiteY5" fmla="*/ 344776 h 344776"/>
                <a:gd name="connsiteX6" fmla="*/ 258604 w 327278"/>
                <a:gd name="connsiteY6" fmla="*/ 314039 h 344776"/>
                <a:gd name="connsiteX7" fmla="*/ 278987 w 327278"/>
                <a:gd name="connsiteY7" fmla="*/ 296799 h 344776"/>
                <a:gd name="connsiteX8" fmla="*/ 326612 w 327278"/>
                <a:gd name="connsiteY8" fmla="*/ 181356 h 34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78" h="344776">
                  <a:moveTo>
                    <a:pt x="327279" y="154305"/>
                  </a:moveTo>
                  <a:lnTo>
                    <a:pt x="327279" y="88392"/>
                  </a:lnTo>
                  <a:lnTo>
                    <a:pt x="251555" y="0"/>
                  </a:lnTo>
                  <a:cubicBezTo>
                    <a:pt x="177813" y="52788"/>
                    <a:pt x="90554" y="83449"/>
                    <a:pt x="0" y="88392"/>
                  </a:cubicBezTo>
                  <a:lnTo>
                    <a:pt x="0" y="181356"/>
                  </a:lnTo>
                  <a:cubicBezTo>
                    <a:pt x="-86" y="271520"/>
                    <a:pt x="72933" y="344681"/>
                    <a:pt x="163097" y="344776"/>
                  </a:cubicBezTo>
                  <a:cubicBezTo>
                    <a:pt x="197368" y="344805"/>
                    <a:pt x="230781" y="334051"/>
                    <a:pt x="258604" y="314039"/>
                  </a:cubicBezTo>
                  <a:cubicBezTo>
                    <a:pt x="265871" y="308867"/>
                    <a:pt x="272682" y="303104"/>
                    <a:pt x="278987" y="296799"/>
                  </a:cubicBezTo>
                  <a:cubicBezTo>
                    <a:pt x="309563" y="266167"/>
                    <a:pt x="326698" y="224638"/>
                    <a:pt x="326612" y="181356"/>
                  </a:cubicBez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AC883BF3-FDB1-E84E-8638-35FDD2E63876}"/>
                </a:ext>
              </a:extLst>
            </p:cNvPr>
            <p:cNvSpPr/>
            <p:nvPr/>
          </p:nvSpPr>
          <p:spPr>
            <a:xfrm>
              <a:off x="6152487" y="3863129"/>
              <a:ext cx="9526" cy="135637"/>
            </a:xfrm>
            <a:custGeom>
              <a:avLst/>
              <a:gdLst>
                <a:gd name="connsiteX0" fmla="*/ 0 w 9525"/>
                <a:gd name="connsiteY0" fmla="*/ 0 h 135635"/>
                <a:gd name="connsiteX1" fmla="*/ 0 w 9525"/>
                <a:gd name="connsiteY1" fmla="*/ 135541 h 135635"/>
                <a:gd name="connsiteX2" fmla="*/ 0 w 9525"/>
                <a:gd name="connsiteY2" fmla="*/ 135636 h 13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35635">
                  <a:moveTo>
                    <a:pt x="0" y="0"/>
                  </a:moveTo>
                  <a:lnTo>
                    <a:pt x="0" y="135541"/>
                  </a:lnTo>
                  <a:lnTo>
                    <a:pt x="0" y="135636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BB1B4C61-9437-0441-8187-E071ADE6EAE1}"/>
                </a:ext>
              </a:extLst>
            </p:cNvPr>
            <p:cNvSpPr/>
            <p:nvPr/>
          </p:nvSpPr>
          <p:spPr>
            <a:xfrm>
              <a:off x="6488246" y="3513269"/>
              <a:ext cx="139254" cy="125732"/>
            </a:xfrm>
            <a:custGeom>
              <a:avLst/>
              <a:gdLst>
                <a:gd name="connsiteX0" fmla="*/ 139255 w 139255"/>
                <a:gd name="connsiteY0" fmla="*/ 125730 h 125730"/>
                <a:gd name="connsiteX1" fmla="*/ 92107 w 139255"/>
                <a:gd name="connsiteY1" fmla="*/ 110585 h 125730"/>
                <a:gd name="connsiteX2" fmla="*/ 0 w 139255"/>
                <a:gd name="connsiteY2" fmla="*/ 81058 h 125730"/>
                <a:gd name="connsiteX3" fmla="*/ 0 w 139255"/>
                <a:gd name="connsiteY3" fmla="*/ 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255" h="125730">
                  <a:moveTo>
                    <a:pt x="139255" y="125730"/>
                  </a:moveTo>
                  <a:lnTo>
                    <a:pt x="92107" y="110585"/>
                  </a:lnTo>
                  <a:lnTo>
                    <a:pt x="0" y="81058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BEBEF8B6-259E-4446-B3E7-E3532FA7140F}"/>
                </a:ext>
              </a:extLst>
            </p:cNvPr>
            <p:cNvSpPr/>
            <p:nvPr/>
          </p:nvSpPr>
          <p:spPr>
            <a:xfrm>
              <a:off x="6036952" y="3513269"/>
              <a:ext cx="261081" cy="508359"/>
            </a:xfrm>
            <a:custGeom>
              <a:avLst/>
              <a:gdLst>
                <a:gd name="connsiteX0" fmla="*/ 261080 w 261080"/>
                <a:gd name="connsiteY0" fmla="*/ 0 h 508349"/>
                <a:gd name="connsiteX1" fmla="*/ 261080 w 261080"/>
                <a:gd name="connsiteY1" fmla="*/ 81058 h 508349"/>
                <a:gd name="connsiteX2" fmla="*/ 168974 w 261080"/>
                <a:gd name="connsiteY2" fmla="*/ 110585 h 508349"/>
                <a:gd name="connsiteX3" fmla="*/ 28575 w 261080"/>
                <a:gd name="connsiteY3" fmla="*/ 155638 h 508349"/>
                <a:gd name="connsiteX4" fmla="*/ 0 w 261080"/>
                <a:gd name="connsiteY4" fmla="*/ 194977 h 508349"/>
                <a:gd name="connsiteX5" fmla="*/ 0 w 261080"/>
                <a:gd name="connsiteY5" fmla="*/ 508349 h 50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080" h="508349">
                  <a:moveTo>
                    <a:pt x="261080" y="0"/>
                  </a:moveTo>
                  <a:lnTo>
                    <a:pt x="261080" y="81058"/>
                  </a:lnTo>
                  <a:lnTo>
                    <a:pt x="168974" y="110585"/>
                  </a:lnTo>
                  <a:lnTo>
                    <a:pt x="28575" y="155638"/>
                  </a:lnTo>
                  <a:cubicBezTo>
                    <a:pt x="11516" y="161144"/>
                    <a:pt x="-38" y="177051"/>
                    <a:pt x="0" y="194977"/>
                  </a:cubicBezTo>
                  <a:lnTo>
                    <a:pt x="0" y="508349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27554617-F4B6-6641-8136-F25AFAF2AC36}"/>
                </a:ext>
              </a:extLst>
            </p:cNvPr>
            <p:cNvSpPr/>
            <p:nvPr/>
          </p:nvSpPr>
          <p:spPr>
            <a:xfrm>
              <a:off x="6298033" y="3594328"/>
              <a:ext cx="190215" cy="59055"/>
            </a:xfrm>
            <a:custGeom>
              <a:avLst/>
              <a:gdLst>
                <a:gd name="connsiteX0" fmla="*/ 0 w 190214"/>
                <a:gd name="connsiteY0" fmla="*/ 0 h 59054"/>
                <a:gd name="connsiteX1" fmla="*/ 95155 w 190214"/>
                <a:gd name="connsiteY1" fmla="*/ 59055 h 59054"/>
                <a:gd name="connsiteX2" fmla="*/ 190214 w 190214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214" h="59054">
                  <a:moveTo>
                    <a:pt x="0" y="0"/>
                  </a:moveTo>
                  <a:lnTo>
                    <a:pt x="95155" y="59055"/>
                  </a:lnTo>
                  <a:lnTo>
                    <a:pt x="190214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5C07D650-A7BA-194B-B7BA-998BC247026C}"/>
                </a:ext>
              </a:extLst>
            </p:cNvPr>
            <p:cNvSpPr/>
            <p:nvPr/>
          </p:nvSpPr>
          <p:spPr>
            <a:xfrm>
              <a:off x="6205925" y="3623856"/>
              <a:ext cx="374427" cy="126017"/>
            </a:xfrm>
            <a:custGeom>
              <a:avLst/>
              <a:gdLst>
                <a:gd name="connsiteX0" fmla="*/ 0 w 374427"/>
                <a:gd name="connsiteY0" fmla="*/ 0 h 126015"/>
                <a:gd name="connsiteX1" fmla="*/ 93059 w 374427"/>
                <a:gd name="connsiteY1" fmla="*/ 126016 h 126015"/>
                <a:gd name="connsiteX2" fmla="*/ 140113 w 374427"/>
                <a:gd name="connsiteY2" fmla="*/ 77819 h 126015"/>
                <a:gd name="connsiteX3" fmla="*/ 187262 w 374427"/>
                <a:gd name="connsiteY3" fmla="*/ 29527 h 126015"/>
                <a:gd name="connsiteX4" fmla="*/ 234791 w 374427"/>
                <a:gd name="connsiteY4" fmla="*/ 77819 h 126015"/>
                <a:gd name="connsiteX5" fmla="*/ 282321 w 374427"/>
                <a:gd name="connsiteY5" fmla="*/ 126016 h 126015"/>
                <a:gd name="connsiteX6" fmla="*/ 374428 w 374427"/>
                <a:gd name="connsiteY6" fmla="*/ 0 h 12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427" h="126015">
                  <a:moveTo>
                    <a:pt x="0" y="0"/>
                  </a:moveTo>
                  <a:lnTo>
                    <a:pt x="93059" y="126016"/>
                  </a:lnTo>
                  <a:lnTo>
                    <a:pt x="140113" y="77819"/>
                  </a:lnTo>
                  <a:lnTo>
                    <a:pt x="187262" y="29527"/>
                  </a:lnTo>
                  <a:lnTo>
                    <a:pt x="234791" y="77819"/>
                  </a:lnTo>
                  <a:lnTo>
                    <a:pt x="282321" y="126016"/>
                  </a:lnTo>
                  <a:lnTo>
                    <a:pt x="374428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48379085-864A-8A41-9EAD-573CA3D426AC}"/>
                </a:ext>
              </a:extLst>
            </p:cNvPr>
            <p:cNvSpPr/>
            <p:nvPr/>
          </p:nvSpPr>
          <p:spPr>
            <a:xfrm>
              <a:off x="6346039" y="3701677"/>
              <a:ext cx="94679" cy="36386"/>
            </a:xfrm>
            <a:custGeom>
              <a:avLst/>
              <a:gdLst>
                <a:gd name="connsiteX0" fmla="*/ 94679 w 94678"/>
                <a:gd name="connsiteY0" fmla="*/ 0 h 36385"/>
                <a:gd name="connsiteX1" fmla="*/ 73343 w 94678"/>
                <a:gd name="connsiteY1" fmla="*/ 36386 h 36385"/>
                <a:gd name="connsiteX2" fmla="*/ 21336 w 94678"/>
                <a:gd name="connsiteY2" fmla="*/ 36386 h 36385"/>
                <a:gd name="connsiteX3" fmla="*/ 0 w 94678"/>
                <a:gd name="connsiteY3" fmla="*/ 0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678" h="36385">
                  <a:moveTo>
                    <a:pt x="94679" y="0"/>
                  </a:moveTo>
                  <a:lnTo>
                    <a:pt x="73343" y="36386"/>
                  </a:lnTo>
                  <a:lnTo>
                    <a:pt x="21336" y="36386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6B4B0E08-1048-1445-9B3B-24BA4197BC64}"/>
                </a:ext>
              </a:extLst>
            </p:cNvPr>
            <p:cNvSpPr/>
            <p:nvPr/>
          </p:nvSpPr>
          <p:spPr>
            <a:xfrm>
              <a:off x="6347276" y="3738061"/>
              <a:ext cx="20098" cy="178025"/>
            </a:xfrm>
            <a:custGeom>
              <a:avLst/>
              <a:gdLst>
                <a:gd name="connsiteX0" fmla="*/ 20098 w 20097"/>
                <a:gd name="connsiteY0" fmla="*/ 0 h 178022"/>
                <a:gd name="connsiteX1" fmla="*/ 0 w 20097"/>
                <a:gd name="connsiteY1" fmla="*/ 178022 h 17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97" h="178022">
                  <a:moveTo>
                    <a:pt x="20098" y="0"/>
                  </a:moveTo>
                  <a:lnTo>
                    <a:pt x="0" y="17802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795D2F4A-9593-344C-A768-2FF4B383FF81}"/>
                </a:ext>
              </a:extLst>
            </p:cNvPr>
            <p:cNvSpPr/>
            <p:nvPr/>
          </p:nvSpPr>
          <p:spPr>
            <a:xfrm>
              <a:off x="6419381" y="3738061"/>
              <a:ext cx="14000" cy="119349"/>
            </a:xfrm>
            <a:custGeom>
              <a:avLst/>
              <a:gdLst>
                <a:gd name="connsiteX0" fmla="*/ 0 w 14001"/>
                <a:gd name="connsiteY0" fmla="*/ 0 h 119348"/>
                <a:gd name="connsiteX1" fmla="*/ 14002 w 14001"/>
                <a:gd name="connsiteY1" fmla="*/ 119253 h 119348"/>
                <a:gd name="connsiteX2" fmla="*/ 14002 w 14001"/>
                <a:gd name="connsiteY2" fmla="*/ 119348 h 1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119348">
                  <a:moveTo>
                    <a:pt x="0" y="0"/>
                  </a:moveTo>
                  <a:lnTo>
                    <a:pt x="14002" y="119253"/>
                  </a:lnTo>
                  <a:lnTo>
                    <a:pt x="14002" y="119348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1" name="Полилиния 170">
              <a:extLst>
                <a:ext uri="{FF2B5EF4-FFF2-40B4-BE49-F238E27FC236}">
                  <a16:creationId xmlns:a16="http://schemas.microsoft.com/office/drawing/2014/main" id="{7F5E0C52-E5DF-B84C-9AF6-2772B717C020}"/>
                </a:ext>
              </a:extLst>
            </p:cNvPr>
            <p:cNvSpPr/>
            <p:nvPr/>
          </p:nvSpPr>
          <p:spPr>
            <a:xfrm>
              <a:off x="6205640" y="3036626"/>
              <a:ext cx="374427" cy="316901"/>
            </a:xfrm>
            <a:custGeom>
              <a:avLst/>
              <a:gdLst>
                <a:gd name="connsiteX0" fmla="*/ 23717 w 374427"/>
                <a:gd name="connsiteY0" fmla="*/ 316897 h 316896"/>
                <a:gd name="connsiteX1" fmla="*/ 0 w 374427"/>
                <a:gd name="connsiteY1" fmla="*/ 293084 h 316896"/>
                <a:gd name="connsiteX2" fmla="*/ 0 w 374427"/>
                <a:gd name="connsiteY2" fmla="*/ 157543 h 316896"/>
                <a:gd name="connsiteX3" fmla="*/ 157543 w 374427"/>
                <a:gd name="connsiteY3" fmla="*/ 0 h 316896"/>
                <a:gd name="connsiteX4" fmla="*/ 216884 w 374427"/>
                <a:gd name="connsiteY4" fmla="*/ 0 h 316896"/>
                <a:gd name="connsiteX5" fmla="*/ 374428 w 374427"/>
                <a:gd name="connsiteY5" fmla="*/ 157543 h 316896"/>
                <a:gd name="connsiteX6" fmla="*/ 374428 w 374427"/>
                <a:gd name="connsiteY6" fmla="*/ 293084 h 316896"/>
                <a:gd name="connsiteX7" fmla="*/ 350710 w 374427"/>
                <a:gd name="connsiteY7" fmla="*/ 316897 h 31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27" h="316896">
                  <a:moveTo>
                    <a:pt x="23717" y="316897"/>
                  </a:moveTo>
                  <a:cubicBezTo>
                    <a:pt x="10601" y="316840"/>
                    <a:pt x="0" y="306200"/>
                    <a:pt x="0" y="293084"/>
                  </a:cubicBezTo>
                  <a:lnTo>
                    <a:pt x="0" y="157543"/>
                  </a:lnTo>
                  <a:cubicBezTo>
                    <a:pt x="210" y="70618"/>
                    <a:pt x="70618" y="210"/>
                    <a:pt x="157543" y="0"/>
                  </a:cubicBezTo>
                  <a:lnTo>
                    <a:pt x="216884" y="0"/>
                  </a:lnTo>
                  <a:cubicBezTo>
                    <a:pt x="303809" y="210"/>
                    <a:pt x="374218" y="70618"/>
                    <a:pt x="374428" y="157543"/>
                  </a:cubicBezTo>
                  <a:lnTo>
                    <a:pt x="374428" y="293084"/>
                  </a:lnTo>
                  <a:cubicBezTo>
                    <a:pt x="374428" y="306200"/>
                    <a:pt x="363826" y="316840"/>
                    <a:pt x="350710" y="316897"/>
                  </a:cubicBez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725C7375-F820-B44D-8D30-52D7BD454BC9}"/>
                </a:ext>
              </a:extLst>
            </p:cNvPr>
            <p:cNvSpPr/>
            <p:nvPr/>
          </p:nvSpPr>
          <p:spPr>
            <a:xfrm>
              <a:off x="5434211" y="3443161"/>
              <a:ext cx="378810" cy="409011"/>
            </a:xfrm>
            <a:custGeom>
              <a:avLst/>
              <a:gdLst>
                <a:gd name="connsiteX0" fmla="*/ 0 w 378809"/>
                <a:gd name="connsiteY0" fmla="*/ 409004 h 409003"/>
                <a:gd name="connsiteX1" fmla="*/ 95 w 378809"/>
                <a:gd name="connsiteY1" fmla="*/ 409004 h 409003"/>
                <a:gd name="connsiteX2" fmla="*/ 51340 w 378809"/>
                <a:gd name="connsiteY2" fmla="*/ 409004 h 409003"/>
                <a:gd name="connsiteX3" fmla="*/ 378809 w 378809"/>
                <a:gd name="connsiteY3" fmla="*/ 409004 h 409003"/>
                <a:gd name="connsiteX4" fmla="*/ 378809 w 378809"/>
                <a:gd name="connsiteY4" fmla="*/ 1333 h 409003"/>
                <a:gd name="connsiteX5" fmla="*/ 378809 w 378809"/>
                <a:gd name="connsiteY5" fmla="*/ 0 h 40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809" h="409003">
                  <a:moveTo>
                    <a:pt x="0" y="409004"/>
                  </a:moveTo>
                  <a:lnTo>
                    <a:pt x="95" y="409004"/>
                  </a:lnTo>
                  <a:lnTo>
                    <a:pt x="51340" y="409004"/>
                  </a:lnTo>
                  <a:lnTo>
                    <a:pt x="378809" y="409004"/>
                  </a:lnTo>
                  <a:lnTo>
                    <a:pt x="378809" y="1333"/>
                  </a:lnTo>
                  <a:lnTo>
                    <a:pt x="378809" y="0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B7D171E3-17CB-E244-86B1-F97A3EB1CA59}"/>
                </a:ext>
              </a:extLst>
            </p:cNvPr>
            <p:cNvSpPr/>
            <p:nvPr/>
          </p:nvSpPr>
          <p:spPr>
            <a:xfrm>
              <a:off x="5145217" y="3370103"/>
              <a:ext cx="340329" cy="72773"/>
            </a:xfrm>
            <a:custGeom>
              <a:avLst/>
              <a:gdLst>
                <a:gd name="connsiteX0" fmla="*/ 14764 w 340328"/>
                <a:gd name="connsiteY0" fmla="*/ 72771 h 72770"/>
                <a:gd name="connsiteX1" fmla="*/ 268605 w 340328"/>
                <a:gd name="connsiteY1" fmla="*/ 71723 h 72770"/>
                <a:gd name="connsiteX2" fmla="*/ 340328 w 340328"/>
                <a:gd name="connsiteY2" fmla="*/ 0 h 72770"/>
                <a:gd name="connsiteX3" fmla="*/ 12859 w 340328"/>
                <a:gd name="connsiteY3" fmla="*/ 0 h 72770"/>
                <a:gd name="connsiteX4" fmla="*/ 0 w 340328"/>
                <a:gd name="connsiteY4" fmla="*/ 12859 h 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28" h="72770">
                  <a:moveTo>
                    <a:pt x="14764" y="72771"/>
                  </a:moveTo>
                  <a:lnTo>
                    <a:pt x="268605" y="71723"/>
                  </a:lnTo>
                  <a:lnTo>
                    <a:pt x="340328" y="0"/>
                  </a:lnTo>
                  <a:lnTo>
                    <a:pt x="12859" y="0"/>
                  </a:lnTo>
                  <a:lnTo>
                    <a:pt x="0" y="12859"/>
                  </a:lnTo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4" name="Полилиния 173">
              <a:extLst>
                <a:ext uri="{FF2B5EF4-FFF2-40B4-BE49-F238E27FC236}">
                  <a16:creationId xmlns:a16="http://schemas.microsoft.com/office/drawing/2014/main" id="{247E2674-6BC4-6546-9065-06E6B60409CD}"/>
                </a:ext>
              </a:extLst>
            </p:cNvPr>
            <p:cNvSpPr/>
            <p:nvPr/>
          </p:nvSpPr>
          <p:spPr>
            <a:xfrm>
              <a:off x="5485546" y="3370103"/>
              <a:ext cx="402051" cy="74582"/>
            </a:xfrm>
            <a:custGeom>
              <a:avLst/>
              <a:gdLst>
                <a:gd name="connsiteX0" fmla="*/ 327469 w 402050"/>
                <a:gd name="connsiteY0" fmla="*/ 74390 h 74580"/>
                <a:gd name="connsiteX1" fmla="*/ 73819 w 402050"/>
                <a:gd name="connsiteY1" fmla="*/ 73819 h 74580"/>
                <a:gd name="connsiteX2" fmla="*/ 0 w 402050"/>
                <a:gd name="connsiteY2" fmla="*/ 0 h 74580"/>
                <a:gd name="connsiteX3" fmla="*/ 327469 w 402050"/>
                <a:gd name="connsiteY3" fmla="*/ 0 h 74580"/>
                <a:gd name="connsiteX4" fmla="*/ 402050 w 402050"/>
                <a:gd name="connsiteY4" fmla="*/ 74581 h 74580"/>
                <a:gd name="connsiteX5" fmla="*/ 327469 w 402050"/>
                <a:gd name="connsiteY5" fmla="*/ 74390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050" h="74580">
                  <a:moveTo>
                    <a:pt x="327469" y="74390"/>
                  </a:moveTo>
                  <a:lnTo>
                    <a:pt x="73819" y="73819"/>
                  </a:lnTo>
                  <a:lnTo>
                    <a:pt x="0" y="0"/>
                  </a:lnTo>
                  <a:lnTo>
                    <a:pt x="327469" y="0"/>
                  </a:lnTo>
                  <a:lnTo>
                    <a:pt x="402050" y="74581"/>
                  </a:lnTo>
                  <a:lnTo>
                    <a:pt x="327469" y="74390"/>
                  </a:lnTo>
                  <a:close/>
                </a:path>
              </a:pathLst>
            </a:custGeom>
            <a:noFill/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D11883A5-33EF-EA4C-A4D8-6E15C34E7222}"/>
                </a:ext>
              </a:extLst>
            </p:cNvPr>
            <p:cNvSpPr/>
            <p:nvPr/>
          </p:nvSpPr>
          <p:spPr>
            <a:xfrm>
              <a:off x="5485544" y="3370101"/>
              <a:ext cx="9526" cy="482069"/>
            </a:xfrm>
            <a:custGeom>
              <a:avLst/>
              <a:gdLst>
                <a:gd name="connsiteX0" fmla="*/ 0 w 9525"/>
                <a:gd name="connsiteY0" fmla="*/ 482060 h 482060"/>
                <a:gd name="connsiteX1" fmla="*/ 0 w 9525"/>
                <a:gd name="connsiteY1" fmla="*/ 0 h 48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2060">
                  <a:moveTo>
                    <a:pt x="0" y="48206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58191B2C-CB4B-7A4E-89B5-E9EFAF723E75}"/>
                </a:ext>
              </a:extLst>
            </p:cNvPr>
            <p:cNvSpPr/>
            <p:nvPr/>
          </p:nvSpPr>
          <p:spPr>
            <a:xfrm>
              <a:off x="5586229" y="3806998"/>
              <a:ext cx="178404" cy="9526"/>
            </a:xfrm>
            <a:custGeom>
              <a:avLst/>
              <a:gdLst>
                <a:gd name="connsiteX0" fmla="*/ 178403 w 178403"/>
                <a:gd name="connsiteY0" fmla="*/ 0 h 9525"/>
                <a:gd name="connsiteX1" fmla="*/ 0 w 17840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403" h="9525">
                  <a:moveTo>
                    <a:pt x="178403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08D9002C-BB12-5947-B352-3064715187EE}"/>
                </a:ext>
              </a:extLst>
            </p:cNvPr>
            <p:cNvSpPr/>
            <p:nvPr/>
          </p:nvSpPr>
          <p:spPr>
            <a:xfrm>
              <a:off x="5686413" y="3767865"/>
              <a:ext cx="78200" cy="9526"/>
            </a:xfrm>
            <a:custGeom>
              <a:avLst/>
              <a:gdLst>
                <a:gd name="connsiteX0" fmla="*/ 78200 w 78200"/>
                <a:gd name="connsiteY0" fmla="*/ 0 h 9525"/>
                <a:gd name="connsiteX1" fmla="*/ 0 w 782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200" h="9525">
                  <a:moveTo>
                    <a:pt x="78200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D09BF4AB-C9C0-5E4C-B09E-E083668344E7}"/>
                </a:ext>
              </a:extLst>
            </p:cNvPr>
            <p:cNvSpPr/>
            <p:nvPr/>
          </p:nvSpPr>
          <p:spPr>
            <a:xfrm>
              <a:off x="5725476" y="3731132"/>
              <a:ext cx="39147" cy="9526"/>
            </a:xfrm>
            <a:custGeom>
              <a:avLst/>
              <a:gdLst>
                <a:gd name="connsiteX0" fmla="*/ 39148 w 39147"/>
                <a:gd name="connsiteY0" fmla="*/ 0 h 9525"/>
                <a:gd name="connsiteX1" fmla="*/ 0 w 3914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47" h="9525">
                  <a:moveTo>
                    <a:pt x="39148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2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12" y="1"/>
            <a:ext cx="7322694" cy="654046"/>
          </a:xfrm>
        </p:spPr>
        <p:txBody>
          <a:bodyPr/>
          <a:lstStyle/>
          <a:p>
            <a:r>
              <a:rPr lang="ru-RU" sz="1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Задачи решаемые с помощью приборов радиационного контроля </a:t>
            </a:r>
            <a:endParaRPr lang="ru-RU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06879376"/>
              </p:ext>
            </p:extLst>
          </p:nvPr>
        </p:nvGraphicFramePr>
        <p:xfrm>
          <a:off x="358986" y="780286"/>
          <a:ext cx="84260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B8E7C8A-CB72-AF84-CE46-A6A3E276B3B9}"/>
              </a:ext>
            </a:extLst>
          </p:cNvPr>
          <p:cNvSpPr/>
          <p:nvPr/>
        </p:nvSpPr>
        <p:spPr>
          <a:xfrm>
            <a:off x="358986" y="4363213"/>
            <a:ext cx="8426028" cy="4613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705AC-C2FA-9919-8D4D-737BB0AF5F79}"/>
              </a:ext>
            </a:extLst>
          </p:cNvPr>
          <p:cNvSpPr txBox="1"/>
          <p:nvPr/>
        </p:nvSpPr>
        <p:spPr>
          <a:xfrm>
            <a:off x="358987" y="4301492"/>
            <a:ext cx="8426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И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змерение МАЭД фотонного излучения </a:t>
            </a:r>
            <a:r>
              <a:rPr lang="ru-RU" sz="16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- к</a:t>
            </a:r>
            <a:r>
              <a:rPr lang="ru-RU" sz="1600" dirty="0">
                <a:solidFill>
                  <a:srgbClr val="002060"/>
                </a:solidFill>
                <a:ea typeface="Calibri" panose="020F0502020204030204" pitchFamily="34" charset="0"/>
              </a:rPr>
              <a:t>лючевой элемент оценки радиационной безопасности и контроля соответствия объектов таможенного контроля санитарным нормам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4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67"/>
            <a:ext cx="7111999" cy="533079"/>
          </a:xfrm>
        </p:spPr>
        <p:txBody>
          <a:bodyPr>
            <a:normAutofit/>
          </a:bodyPr>
          <a:lstStyle/>
          <a:p>
            <a:pPr marL="265510"/>
            <a:r>
              <a:rPr lang="ru-RU" sz="1600" b="1" cap="all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Оснащение таможенных органов техническими средствами ТКДРМ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236441" y="4932426"/>
            <a:ext cx="411259" cy="211074"/>
          </a:xfrm>
        </p:spPr>
        <p:txBody>
          <a:bodyPr/>
          <a:lstStyle/>
          <a:p>
            <a:fld id="{295E3C14-64CF-4458-8353-DE8849BFBFD5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26236"/>
              </p:ext>
            </p:extLst>
          </p:nvPr>
        </p:nvGraphicFramePr>
        <p:xfrm>
          <a:off x="135468" y="858248"/>
          <a:ext cx="8788400" cy="380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34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Условия проведения измерений при таможенном контроле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00660" y="809729"/>
            <a:ext cx="857414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SzPts val="1200"/>
              <a:tabLst>
                <a:tab pos="270510" algn="l"/>
                <a:tab pos="63055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 проведении таможенного контроля объектов, имеющих повышенный уровень ионизирующего излучения, должностные лица таможенных органов: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l">
              <a:spcAft>
                <a:spcPts val="600"/>
              </a:spcAft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большинстве случаев измеряют МАЭД, значения которых не превышают 1 мкЗв/ч.;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l">
              <a:spcAft>
                <a:spcPts val="600"/>
              </a:spcAft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измерения проводят на поверхности объектов контроля либо на расстоянии 0,1 м;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l">
              <a:spcAft>
                <a:spcPts val="600"/>
              </a:spcAft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 проведении измерений МАЭД на поверхности объектов контроля, положение детектора прибора по отношению к падающему ионизирующему излучению, выбирают из соображений удобства и наглядности отображаемых результатов измерений, без учета глубины расположения эффективного центра детектора и направления градуировки падающего на прибор излучения;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l">
              <a:spcAft>
                <a:spcPts val="600"/>
              </a:spcAft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для измерения МАЭД часто используют приборы радиационного контроля не предназначенные для этих целей, например, индивидуальные дозиметры гамма- и рентгеновского излучения (ДКГ-РМ1621, ДКГ-РМ1610), а также поисковые измерители-сигнализаторы (ИСП-РМ1401К-01), в которых основная относительная погрешность измерения МАЭД производителем гарантируется только по линии Cs-137 в </a:t>
            </a:r>
            <a:r>
              <a:rPr lang="ru-RU" sz="1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коллимированном</a:t>
            </a: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пучке;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l">
              <a:spcAft>
                <a:spcPts val="600"/>
              </a:spcAft>
              <a:buFont typeface="+mj-lt"/>
              <a:buAutoNum type="alphaLcParenR"/>
              <a:tabLst>
                <a:tab pos="540385" algn="l"/>
              </a:tabLst>
            </a:pPr>
            <a:r>
              <a:rPr lang="ru-RU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проводят измерения МАЭД радионуклидов различного происхождения, энергия излучения которых находится в широком диапазоне – от десятков до тысяч кэВ.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681038" lvl="0" indent="-228600" algn="just">
              <a:buFont typeface="+mj-lt"/>
              <a:buAutoNum type="arabicPeriod"/>
              <a:tabLst>
                <a:tab pos="540385" algn="l"/>
              </a:tabLst>
            </a:pPr>
            <a:endParaRPr lang="ru-RU" sz="1200" dirty="0">
              <a:solidFill>
                <a:srgbClr val="002060"/>
              </a:solidFill>
              <a:effectLst/>
              <a:ea typeface="MS Mincho" panose="02020609040205080304" pitchFamily="49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2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6" y="73463"/>
            <a:ext cx="6858321" cy="585880"/>
          </a:xfrm>
        </p:spPr>
        <p:txBody>
          <a:bodyPr/>
          <a:lstStyle/>
          <a:p>
            <a:r>
              <a:rPr lang="ru-RU" b="1" dirty="0"/>
              <a:t>ИЗМЕРЕННЫЕ Значение МАЭД (мкЗв/ч) для точечных источников гамма-излучения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849558"/>
              </p:ext>
            </p:extLst>
          </p:nvPr>
        </p:nvGraphicFramePr>
        <p:xfrm>
          <a:off x="516466" y="745100"/>
          <a:ext cx="8348133" cy="3793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5A67B8-3EEE-9575-D16B-83182333BDC5}"/>
              </a:ext>
            </a:extLst>
          </p:cNvPr>
          <p:cNvSpPr/>
          <p:nvPr/>
        </p:nvSpPr>
        <p:spPr>
          <a:xfrm>
            <a:off x="691093" y="4267201"/>
            <a:ext cx="7352240" cy="357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  <a:highlight>
                  <a:srgbClr val="00A651"/>
                </a:highlight>
              </a:rPr>
              <a:t>8,7 мм	        	     9 мм	           	  15,0 мм	           15.0 мм                        16 мм	  		     30 мм    	   	      34.5/27,0 мм 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Расстояние до эффективного центра детектора</a:t>
            </a:r>
          </a:p>
          <a:p>
            <a:r>
              <a:rPr lang="ru-RU" dirty="0">
                <a:solidFill>
                  <a:schemeClr val="tx1"/>
                </a:solidFill>
              </a:rPr>
              <a:t>               </a:t>
            </a:r>
            <a:r>
              <a:rPr lang="ru-RU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6912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6E6542A-CDDE-0A4D-9BEA-1CDB85DF59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ru-RU" b="1" dirty="0"/>
              <a:t>. Влияние Конструктивных особенностей прибора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1D24A-66B8-5F2F-E688-C850BFF8EC49}"/>
              </a:ext>
            </a:extLst>
          </p:cNvPr>
          <p:cNvSpPr txBox="1"/>
          <p:nvPr/>
        </p:nvSpPr>
        <p:spPr>
          <a:xfrm>
            <a:off x="333895" y="720433"/>
            <a:ext cx="869083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Конструктивные </a:t>
            </a:r>
            <a:r>
              <a:rPr lang="ru-RU" sz="1600" b="1" dirty="0">
                <a:solidFill>
                  <a:srgbClr val="002060"/>
                </a:solidFill>
                <a:highlight>
                  <a:srgbClr val="FFFFFF"/>
                </a:highlight>
                <a:ea typeface="Roboto Light" panose="02000000000000000000" pitchFamily="2" charset="0"/>
                <a:cs typeface="Open Sans Light" panose="020B0306030504020204" pitchFamily="34" charset="0"/>
              </a:rPr>
              <a:t>особенности ДКГ-РМ1203М, ИСП-РМ1401К-01 и МКС-А03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8F278F-0E7F-B9D8-2668-076D3FDDD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 r="42526" b="34378"/>
          <a:stretch/>
        </p:blipFill>
        <p:spPr>
          <a:xfrm>
            <a:off x="5978843" y="1125373"/>
            <a:ext cx="3165157" cy="216039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6DD6BF-DEC7-9766-AF73-B1F97BAC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0061" y="2518746"/>
            <a:ext cx="2709288" cy="237785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D1B02F-1FFC-7283-C1C9-F310A72F5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19533" r="20355" b="50000"/>
          <a:stretch/>
        </p:blipFill>
        <p:spPr>
          <a:xfrm>
            <a:off x="142141" y="1152642"/>
            <a:ext cx="3247920" cy="2555030"/>
          </a:xfrm>
          <a:prstGeom prst="rect">
            <a:avLst/>
          </a:prstGeom>
          <a:ln>
            <a:solidFill>
              <a:srgbClr val="00A65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6A2CDF-C8DF-B6CC-F7EA-8EE5E6957C9B}"/>
              </a:ext>
            </a:extLst>
          </p:cNvPr>
          <p:cNvSpPr txBox="1"/>
          <p:nvPr/>
        </p:nvSpPr>
        <p:spPr>
          <a:xfrm>
            <a:off x="924448" y="3801327"/>
            <a:ext cx="2090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ighlight>
                  <a:srgbClr val="FFFFFF"/>
                </a:highlight>
                <a:ea typeface="Roboto Light" panose="02000000000000000000" pitchFamily="2" charset="0"/>
                <a:cs typeface="Open Sans Light" panose="020B0306030504020204" pitchFamily="34" charset="0"/>
              </a:rPr>
              <a:t>ДКГ-РМ1203М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88ED0-26C7-1C0C-E5F1-7B5B42D64156}"/>
              </a:ext>
            </a:extLst>
          </p:cNvPr>
          <p:cNvSpPr txBox="1"/>
          <p:nvPr/>
        </p:nvSpPr>
        <p:spPr>
          <a:xfrm>
            <a:off x="3966587" y="2145552"/>
            <a:ext cx="1620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ighlight>
                  <a:srgbClr val="FFFFFF"/>
                </a:highlight>
                <a:ea typeface="Roboto Light" panose="02000000000000000000" pitchFamily="2" charset="0"/>
                <a:cs typeface="Open Sans Light" panose="020B0306030504020204" pitchFamily="34" charset="0"/>
              </a:rPr>
              <a:t>ИСП-РМ1401К-01 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9F41C0-3195-4FC7-D71B-19C7B5DDC923}"/>
              </a:ext>
            </a:extLst>
          </p:cNvPr>
          <p:cNvSpPr txBox="1"/>
          <p:nvPr/>
        </p:nvSpPr>
        <p:spPr>
          <a:xfrm>
            <a:off x="7399606" y="3396793"/>
            <a:ext cx="970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ighlight>
                  <a:srgbClr val="FFFFFF"/>
                </a:highlight>
                <a:ea typeface="Roboto Light" panose="02000000000000000000" pitchFamily="2" charset="0"/>
                <a:cs typeface="Open Sans Light" panose="020B0306030504020204" pitchFamily="34" charset="0"/>
              </a:rPr>
              <a:t>МКС-А03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47130876"/>
      </p:ext>
    </p:extLst>
  </p:cSld>
  <p:clrMapOvr>
    <a:masterClrMapping/>
  </p:clrMapOvr>
</p:sld>
</file>

<file path=ppt/theme/theme1.xml><?xml version="1.0" encoding="utf-8"?>
<a:theme xmlns:a="http://schemas.openxmlformats.org/drawingml/2006/main" name="ФТС">
  <a:themeElements>
    <a:clrScheme name="фтс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19"/>
      </a:accent1>
      <a:accent2>
        <a:srgbClr val="FAA61A"/>
      </a:accent2>
      <a:accent3>
        <a:srgbClr val="00A651"/>
      </a:accent3>
      <a:accent4>
        <a:srgbClr val="007B41"/>
      </a:accent4>
      <a:accent5>
        <a:srgbClr val="005826"/>
      </a:accent5>
      <a:accent6>
        <a:srgbClr val="8E8E8E"/>
      </a:accent6>
      <a:hlink>
        <a:srgbClr val="00A651"/>
      </a:hlink>
      <a:folHlink>
        <a:srgbClr val="005826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ТС" id="{FF95AD0A-72D1-43C7-82DB-B3D37F11C1D1}" vid="{6AA11BD4-2E92-438B-95D4-5ACEB6E5E9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4219E7C051D9947A1B1A3CF9D9CCC42" ma:contentTypeVersion="0" ma:contentTypeDescription="Создание документа." ma:contentTypeScope="" ma:versionID="822b38ede9a47539c07d28a3a5e6ddb4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E0FA5D-02E7-4A6F-9F83-8C7A943ED8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FBDA094-713F-4E8E-A510-1D7DFA87E4F7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4E5C61-06BC-445D-801B-B0A4DDF12C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ФТС</Template>
  <TotalTime>46710</TotalTime>
  <Words>1778</Words>
  <Application>Microsoft Office PowerPoint</Application>
  <PresentationFormat>Экран (16:9)</PresentationFormat>
  <Paragraphs>378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MS Mincho</vt:lpstr>
      <vt:lpstr>Arial</vt:lpstr>
      <vt:lpstr>Arial Black</vt:lpstr>
      <vt:lpstr>Arial Narrow</vt:lpstr>
      <vt:lpstr>Calibri</vt:lpstr>
      <vt:lpstr>Courier New</vt:lpstr>
      <vt:lpstr>Merriweather Bold</vt:lpstr>
      <vt:lpstr>Roboto Light</vt:lpstr>
      <vt:lpstr>Times New Roman</vt:lpstr>
      <vt:lpstr>Wingdings</vt:lpstr>
      <vt:lpstr>ФТС</vt:lpstr>
      <vt:lpstr>К вопросу о факторах, влияющих на точность измерения МАЭД в таможенной практике   13 - 17 октября 2025 г..</vt:lpstr>
      <vt:lpstr>Цель и задачи проводимых исследований</vt:lpstr>
      <vt:lpstr>Объекты И МЕТОДИКА исследований</vt:lpstr>
      <vt:lpstr>ключевые задачи таможенного контроля делящихся и радиоактивных материалов</vt:lpstr>
      <vt:lpstr>Задачи решаемые с помощью приборов радиационного контроля </vt:lpstr>
      <vt:lpstr>Оснащение таможенных органов техническими средствами ТКДРМ</vt:lpstr>
      <vt:lpstr>Условия проведения измерений при таможенном контроле</vt:lpstr>
      <vt:lpstr>ИЗМЕРЕННЫЕ Значение МАЭД (мкЗв/ч) для точечных источников гамма-излучения</vt:lpstr>
      <vt:lpstr>1. Влияние Конструктивных особенностей прибора </vt:lpstr>
      <vt:lpstr>1. Влияние Конструктивных особенностей прибора </vt:lpstr>
      <vt:lpstr>1. Влияние Конструктивных особенностей прибора </vt:lpstr>
      <vt:lpstr>1. Влияние Конструктивных особенностей прибора </vt:lpstr>
      <vt:lpstr>1. Влияние Конструктивных особенностей прибора </vt:lpstr>
      <vt:lpstr>2.Влияние программно-технических средств управления и обработки информации на базе микропроцессоров </vt:lpstr>
      <vt:lpstr>2. Влияние программно-технических средств управления и обработки информации на базе микропроцессоров </vt:lpstr>
      <vt:lpstr>2. Влияние программно-технических средств управления и обработки информации на базе микропроцессоров </vt:lpstr>
      <vt:lpstr>3. Влияние типа детектора на результаты измерения</vt:lpstr>
      <vt:lpstr>3. Влияние типа детектора на результаты измерения</vt:lpstr>
      <vt:lpstr>Основные физические характеристики точечных источников  гамма-излучения</vt:lpstr>
      <vt:lpstr>4. Влияние бета-излучения на результаты измерений</vt:lpstr>
      <vt:lpstr>4. Влияние бета-излучения на результаты измерений</vt:lpstr>
      <vt:lpstr>Выводы по результатам исследования</vt:lpstr>
      <vt:lpstr>рекомендации таможенным органам и производителям приборов</vt:lpstr>
      <vt:lpstr>Спасибо за внимание!  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Александр Борисенко</cp:lastModifiedBy>
  <cp:revision>3041</cp:revision>
  <cp:lastPrinted>2020-06-19T03:21:16Z</cp:lastPrinted>
  <dcterms:created xsi:type="dcterms:W3CDTF">2015-02-25T15:20:40Z</dcterms:created>
  <dcterms:modified xsi:type="dcterms:W3CDTF">2025-10-23T13:27:24Z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0x01010074219E7C051D9947A1B1A3CF9D9CCC42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